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 type="screen16x9"/>
  <p:notesSz cx="5143500" cy="9144000"/>
  <p:embeddedFontLst>
    <p:embeddedFont>
      <p:font typeface="OPPOSans-R" panose="02010601030101010101" pitchFamily="2" charset="-122"/>
      <p:regular r:id="rId18"/>
    </p:embeddedFont>
    <p:embeddedFont>
      <p:font typeface="OPPOSans-H" panose="02010601030101010101" pitchFamily="2" charset="-122"/>
      <p:regular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  <Relationship Id="rId18" Target="fonts/font1.fntdata" Type="http://schemas.openxmlformats.org/officeDocument/2006/relationships/font"/>  <Relationship Id="rId19" Target="fonts/font2.fntdata" Type="http://schemas.openxmlformats.org/officeDocument/2006/relationships/font"/>  <Relationship Id="rId20" Target="presProps.xml" Type="http://schemas.openxmlformats.org/officeDocument/2006/relationships/presProps"/>  <Relationship Id="rId21" Target="viewProps.xml" Type="http://schemas.openxmlformats.org/officeDocument/2006/relationships/viewProps"/>  <Relationship Id="rId22" Target="theme/theme1.xml" Type="http://schemas.openxmlformats.org/officeDocument/2006/relationships/theme"/>  <Relationship Id="rId23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jpeg"/><Relationship Id="rId105" Type="http://schemas.openxmlformats.org/officeDocument/2006/relationships/image" Target="../media/image6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38.jpe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39.jpeg"/><Relationship Id="rId11013" Type="http://schemas.openxmlformats.org/officeDocument/2006/relationships/image" Target="../media/image68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48.jpeg"/><Relationship Id="rId1204" Type="http://schemas.openxmlformats.org/officeDocument/2006/relationships/image" Target="../media/image58.png"/><Relationship Id="rId1208" Type="http://schemas.openxmlformats.org/officeDocument/2006/relationships/image" Target="../media/image61.png"/><Relationship Id="rId12012" Type="http://schemas.openxmlformats.org/officeDocument/2006/relationships/image" Target="../media/image53.png"/><Relationship Id="rId12013" Type="http://schemas.openxmlformats.org/officeDocument/2006/relationships/image" Target="../media/image46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50.jpe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1" Type="http://schemas.openxmlformats.org/officeDocument/2006/relationships/image" Target="../media/image47.jpeg"/><Relationship Id="rId1404" Type="http://schemas.openxmlformats.org/officeDocument/2006/relationships/image" Target="../media/image59.png"/><Relationship Id="rId1407" Type="http://schemas.openxmlformats.org/officeDocument/2006/relationships/image" Target="../media/image40.png"/><Relationship Id="rId1408" Type="http://schemas.openxmlformats.org/officeDocument/2006/relationships/image" Target="../media/image35.png"/><Relationship Id="rId1409" Type="http://schemas.openxmlformats.org/officeDocument/2006/relationships/image" Target="../media/image54.png"/><Relationship Id="rId14012" Type="http://schemas.openxmlformats.org/officeDocument/2006/relationships/image" Target="../media/image41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1" Type="http://schemas.openxmlformats.org/officeDocument/2006/relationships/image" Target="../media/image49.jpeg"/><Relationship Id="rId1504" Type="http://schemas.openxmlformats.org/officeDocument/2006/relationships/image" Target="../media/image62.png"/><Relationship Id="rId1505" Type="http://schemas.openxmlformats.org/officeDocument/2006/relationships/image" Target="../media/image67.png"/><Relationship Id="rId15010" Type="http://schemas.openxmlformats.org/officeDocument/2006/relationships/image" Target="../media/image63.png"/><Relationship Id="rId15014" Type="http://schemas.openxmlformats.org/officeDocument/2006/relationships/image" Target="../media/image65.png"/><Relationship Id="rId15015" Type="http://schemas.openxmlformats.org/officeDocument/2006/relationships/image" Target="../media/image66.png"/><Relationship Id="rId15018" Type="http://schemas.openxmlformats.org/officeDocument/2006/relationships/image" Target="../media/image60.png"/><Relationship Id="rId15019" Type="http://schemas.openxmlformats.org/officeDocument/2006/relationships/image" Target="../media/image64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1" Type="http://schemas.openxmlformats.org/officeDocument/2006/relationships/image" Target="../media/image51.jpeg"/><Relationship Id="rId1605" Type="http://schemas.openxmlformats.org/officeDocument/2006/relationships/image" Target="../media/image6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4.jpeg"/><Relationship Id="rId202" Type="http://schemas.openxmlformats.org/officeDocument/2006/relationships/image" Target="../media/image7.png"/><Relationship Id="rId207" Type="http://schemas.openxmlformats.org/officeDocument/2006/relationships/image" Target="../media/image8.png"/><Relationship Id="rId2011" Type="http://schemas.openxmlformats.org/officeDocument/2006/relationships/image" Target="../media/image8.png"/><Relationship Id="rId2015" Type="http://schemas.openxmlformats.org/officeDocument/2006/relationships/image" Target="../media/image8.png"/><Relationship Id="rId2019" Type="http://schemas.openxmlformats.org/officeDocument/2006/relationships/image" Target="../media/image8.png"/><Relationship Id="rId2021" Type="http://schemas.openxmlformats.org/officeDocument/2006/relationships/image" Target="../media/image9.png"/><Relationship Id="rId2022" Type="http://schemas.openxmlformats.org/officeDocument/2006/relationships/image" Target="../media/image9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17.jpe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18.jpeg"/><Relationship Id="rId404" Type="http://schemas.openxmlformats.org/officeDocument/2006/relationships/image" Target="../media/image10.png"/><Relationship Id="rId405" Type="http://schemas.openxmlformats.org/officeDocument/2006/relationships/image" Target="../media/image11.png"/><Relationship Id="rId409" Type="http://schemas.openxmlformats.org/officeDocument/2006/relationships/image" Target="../media/image12.png"/><Relationship Id="rId4010" Type="http://schemas.openxmlformats.org/officeDocument/2006/relationships/image" Target="../media/image13.png"/><Relationship Id="rId4014" Type="http://schemas.openxmlformats.org/officeDocument/2006/relationships/image" Target="../media/image10.png"/><Relationship Id="rId4015" Type="http://schemas.openxmlformats.org/officeDocument/2006/relationships/image" Target="../media/image11.png"/><Relationship Id="rId4019" Type="http://schemas.openxmlformats.org/officeDocument/2006/relationships/image" Target="../media/image12.png"/><Relationship Id="rId4020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31.jpeg"/><Relationship Id="rId5010" Type="http://schemas.openxmlformats.org/officeDocument/2006/relationships/image" Target="../media/image15.png"/><Relationship Id="rId5011" Type="http://schemas.openxmlformats.org/officeDocument/2006/relationships/image" Target="../media/image16.png"/><Relationship Id="rId5012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23.jpe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32.jpeg"/><Relationship Id="rId704" Type="http://schemas.openxmlformats.org/officeDocument/2006/relationships/image" Target="../media/image2.png"/><Relationship Id="rId705" Type="http://schemas.openxmlformats.org/officeDocument/2006/relationships/image" Target="../media/image5.png"/><Relationship Id="rId707" Type="http://schemas.openxmlformats.org/officeDocument/2006/relationships/image" Target="../media/image24.png"/><Relationship Id="rId709" Type="http://schemas.openxmlformats.org/officeDocument/2006/relationships/image" Target="../media/image29.png"/><Relationship Id="rId7010" Type="http://schemas.openxmlformats.org/officeDocument/2006/relationships/image" Target="../media/image30.png"/><Relationship Id="rId7012" Type="http://schemas.openxmlformats.org/officeDocument/2006/relationships/image" Target="../media/image25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34.jpeg"/><Relationship Id="rId804" Type="http://schemas.openxmlformats.org/officeDocument/2006/relationships/image" Target="../media/image52.png"/><Relationship Id="rId805" Type="http://schemas.openxmlformats.org/officeDocument/2006/relationships/image" Target="../media/image20.png"/><Relationship Id="rId806" Type="http://schemas.openxmlformats.org/officeDocument/2006/relationships/image" Target="../media/image26.png"/><Relationship Id="rId807" Type="http://schemas.openxmlformats.org/officeDocument/2006/relationships/image" Target="../media/image28.png"/><Relationship Id="rId809" Type="http://schemas.openxmlformats.org/officeDocument/2006/relationships/image" Target="../media/image19.png"/><Relationship Id="rId8011" Type="http://schemas.openxmlformats.org/officeDocument/2006/relationships/image" Target="../media/image21.png"/><Relationship Id="rId8012" Type="http://schemas.openxmlformats.org/officeDocument/2006/relationships/image" Target="../media/image26.png"/><Relationship Id="rId8013" Type="http://schemas.openxmlformats.org/officeDocument/2006/relationships/image" Target="../media/image27.png"/><Relationship Id="rId8015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7.jpeg"/><Relationship Id="rId904" Type="http://schemas.openxmlformats.org/officeDocument/2006/relationships/image" Target="../media/image33.png"/><Relationship Id="rId905" Type="http://schemas.openxmlformats.org/officeDocument/2006/relationships/image" Target="../media/image36.png"/><Relationship Id="rId906" Type="http://schemas.openxmlformats.org/officeDocument/2006/relationships/image" Target="../media/image42.png"/><Relationship Id="rId909" Type="http://schemas.openxmlformats.org/officeDocument/2006/relationships/image" Target="../media/image43.png"/><Relationship Id="rId9010" Type="http://schemas.openxmlformats.org/officeDocument/2006/relationships/image" Target="../media/image44.png"/><Relationship Id="rId9013" Type="http://schemas.openxmlformats.org/officeDocument/2006/relationships/image" Target="../media/image55.png"/><Relationship Id="rId9014" Type="http://schemas.openxmlformats.org/officeDocument/2006/relationships/image" Target="../media/image56.png"/><Relationship Id="rId9015" Type="http://schemas.openxmlformats.org/officeDocument/2006/relationships/image" Target="../media/image57.png"/><Relationship Id="rId9016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1739899" y="12223210"/>
            <a:ext cx="8610600" cy="533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spc="280" dirty="0" smtClean="0" lang="zh-CN">
                <a:solidFill>
                  <a:srgbClr val="FFFFFF">
                    <a:alpha val="40000"/>
                  </a:srgbClr>
                </a:solidFill>
                <a:latin typeface="OPPOSans-R"/>
                <a:ea typeface="OPPOSans-R"/>
              </a:rPr>
              <a:t>www.gaoding.com</a:t>
            </a:r>
            <a:endParaRPr lang="zh-CN" altLang="en-US"/>
          </a:p>
        </p:txBody>
      </p:sp>
      <p:sp>
        <p:nvSpPr>
          <p:cNvPr id="103" name="Object 103"/>
          <p:cNvSpPr txBox="1"/>
          <p:nvPr/>
        </p:nvSpPr>
        <p:spPr>
          <a:xfrm>
            <a:off x="1765300" y="4493254"/>
            <a:ext cx="20472400" cy="2247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12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产品经理年度工作报告</a:t>
            </a:r>
            <a:endParaRPr lang="zh-CN" altLang="en-US"/>
          </a:p>
        </p:txBody>
      </p:sp>
      <p:sp>
        <p:nvSpPr>
          <p:cNvPr id="104" name="Object 104"/>
          <p:cNvSpPr txBox="1"/>
          <p:nvPr/>
        </p:nvSpPr>
        <p:spPr>
          <a:xfrm>
            <a:off x="1752600" y="6604464"/>
            <a:ext cx="16535400" cy="5715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spc="1439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Product Manager Annual Work Report</a:t>
            </a:r>
            <a:endParaRPr lang="zh-CN" altLang="en-US"/>
          </a:p>
        </p:txBody>
      </p:sp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841500" y="8204200"/>
            <a:ext cx="1828800" cy="19050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1765300" y="8812809"/>
            <a:ext cx="87503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报告人：高小定</a:t>
            </a:r>
            <a:endParaRPr lang="zh-CN" altLang="en-US"/>
          </a:p>
        </p:txBody>
      </p:sp>
      <p:sp>
        <p:nvSpPr>
          <p:cNvPr id="107" name="Object 107"/>
          <p:cNvSpPr txBox="1"/>
          <p:nvPr/>
        </p:nvSpPr>
        <p:spPr>
          <a:xfrm>
            <a:off x="1803400" y="1168051"/>
            <a:ext cx="5854700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80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2020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002" name="Object 1002"/>
          <p:cNvSpPr txBox="1"/>
          <p:nvPr/>
        </p:nvSpPr>
        <p:spPr>
          <a:xfrm>
            <a:off x="7916115" y="1977555"/>
            <a:ext cx="8551768" cy="594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0" i="0" b="0" dirty="0" smtClean="0" lang="zh-CN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 scale="1"/>
                </a:gra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1003" name="Object 1003"/>
          <p:cNvSpPr txBox="1"/>
          <p:nvPr/>
        </p:nvSpPr>
        <p:spPr>
          <a:xfrm>
            <a:off x="7143750" y="5924010"/>
            <a:ext cx="10096500" cy="187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10000" i="0" b="0" spc="80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工作问题</a:t>
            </a:r>
            <a:endParaRPr lang="zh-CN" altLang="en-US"/>
          </a:p>
        </p:txBody>
      </p:sp>
      <p:sp>
        <p:nvSpPr>
          <p:cNvPr id="1004" name="Object 1004"/>
          <p:cNvSpPr txBox="1"/>
          <p:nvPr/>
        </p:nvSpPr>
        <p:spPr>
          <a:xfrm>
            <a:off x="7620000" y="7803610"/>
            <a:ext cx="91440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2800" i="0" b="0" spc="504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—— WORK PROBLEMS ——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5974509" y="9512311"/>
            <a:ext cx="12434981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在做产品的过程中，我们也有许多的不足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1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102" name="Object 1102"/>
          <p:cNvSpPr txBox="1"/>
          <p:nvPr/>
        </p:nvSpPr>
        <p:spPr>
          <a:xfrm>
            <a:off x="0" y="4473330"/>
            <a:ext cx="2667000" cy="292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90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1</a:t>
            </a:r>
            <a:endParaRPr lang="zh-CN" altLang="en-US"/>
          </a:p>
        </p:txBody>
      </p:sp>
      <p:sp>
        <p:nvSpPr>
          <p:cNvPr id="1103" name="Object 1103"/>
          <p:cNvSpPr txBox="1"/>
          <p:nvPr/>
        </p:nvSpPr>
        <p:spPr>
          <a:xfrm>
            <a:off x="6348535" y="4473330"/>
            <a:ext cx="3911600" cy="292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90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2</a:t>
            </a:r>
            <a:endParaRPr lang="zh-CN" altLang="en-US"/>
          </a:p>
        </p:txBody>
      </p:sp>
      <p:sp>
        <p:nvSpPr>
          <p:cNvPr id="1104" name="Object 1104"/>
          <p:cNvSpPr txBox="1"/>
          <p:nvPr/>
        </p:nvSpPr>
        <p:spPr>
          <a:xfrm>
            <a:off x="14209835" y="4462897"/>
            <a:ext cx="3911600" cy="292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833"/>
              </a:lnSpc>
            </a:pPr>
            <a:r>
              <a:rPr sz="190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3</a:t>
            </a:r>
            <a:endParaRPr lang="zh-CN" altLang="en-US"/>
          </a:p>
        </p:txBody>
      </p:sp>
      <p:sp>
        <p:nvSpPr>
          <p:cNvPr id="1105" name="Object 1105"/>
          <p:cNvSpPr txBox="1"/>
          <p:nvPr/>
        </p:nvSpPr>
        <p:spPr>
          <a:xfrm>
            <a:off x="7646991" y="1036776"/>
            <a:ext cx="91059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遇到的问题</a:t>
            </a:r>
            <a:endParaRPr lang="zh-CN" altLang="en-US"/>
          </a:p>
        </p:txBody>
      </p:sp>
      <p:sp>
        <p:nvSpPr>
          <p:cNvPr id="1106" name="Object 1106"/>
          <p:cNvSpPr txBox="1"/>
          <p:nvPr/>
        </p:nvSpPr>
        <p:spPr>
          <a:xfrm>
            <a:off x="8015291" y="2357576"/>
            <a:ext cx="83693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PROBLEMS I MEET</a:t>
            </a:r>
            <a:endParaRPr lang="zh-CN" altLang="en-US"/>
          </a:p>
        </p:txBody>
      </p:sp>
      <p:sp>
        <p:nvSpPr>
          <p:cNvPr id="1107" name="Object 1107"/>
          <p:cNvSpPr txBox="1"/>
          <p:nvPr/>
        </p:nvSpPr>
        <p:spPr>
          <a:xfrm>
            <a:off x="2578100" y="4798273"/>
            <a:ext cx="50673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过于随大流</a:t>
            </a:r>
            <a:endParaRPr lang="zh-CN" altLang="en-US"/>
          </a:p>
        </p:txBody>
      </p:sp>
      <p:sp>
        <p:nvSpPr>
          <p:cNvPr id="1108" name="Object 1108"/>
          <p:cNvSpPr txBox="1"/>
          <p:nvPr/>
        </p:nvSpPr>
        <p:spPr>
          <a:xfrm>
            <a:off x="2590800" y="5928614"/>
            <a:ext cx="54356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在模仿了几个热门APP后，没有思考他们背后的逻辑和模式，导致没有竞争力</a:t>
            </a:r>
            <a:endParaRPr lang="zh-CN" altLang="en-US"/>
          </a:p>
        </p:txBody>
      </p:sp>
      <p:sp>
        <p:nvSpPr>
          <p:cNvPr id="1109" name="Object 1109"/>
          <p:cNvSpPr txBox="1"/>
          <p:nvPr/>
        </p:nvSpPr>
        <p:spPr>
          <a:xfrm>
            <a:off x="10375900" y="4785063"/>
            <a:ext cx="57785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太喜欢讲大道理</a:t>
            </a:r>
            <a:endParaRPr lang="zh-CN" altLang="en-US"/>
          </a:p>
        </p:txBody>
      </p:sp>
      <p:sp>
        <p:nvSpPr>
          <p:cNvPr id="11010" name="Object 11010"/>
          <p:cNvSpPr txBox="1"/>
          <p:nvPr/>
        </p:nvSpPr>
        <p:spPr>
          <a:xfrm>
            <a:off x="10375900" y="5928614"/>
            <a:ext cx="54356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与同事讨论时，充满了根据臆想的逻辑推理，不仅不能够反映真实，而且沟通成本很高</a:t>
            </a:r>
            <a:endParaRPr lang="zh-CN" altLang="en-US"/>
          </a:p>
        </p:txBody>
      </p:sp>
      <p:sp>
        <p:nvSpPr>
          <p:cNvPr id="11011" name="Object 11011"/>
          <p:cNvSpPr txBox="1"/>
          <p:nvPr/>
        </p:nvSpPr>
        <p:spPr>
          <a:xfrm>
            <a:off x="18211800" y="4776938"/>
            <a:ext cx="53213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不停歇地工作</a:t>
            </a:r>
            <a:endParaRPr lang="zh-CN" altLang="en-US"/>
          </a:p>
        </p:txBody>
      </p:sp>
      <p:sp>
        <p:nvSpPr>
          <p:cNvPr id="11012" name="Object 11012"/>
          <p:cNvSpPr txBox="1"/>
          <p:nvPr/>
        </p:nvSpPr>
        <p:spPr>
          <a:xfrm>
            <a:off x="18224500" y="5915914"/>
            <a:ext cx="54356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花很多时间在当前的事业上，并且爱与人谈论流行的概念。但是没有深入的思考</a:t>
            </a:r>
            <a:endParaRPr lang="zh-CN" altLang="en-US"/>
          </a:p>
        </p:txBody>
      </p:sp>
      <p:pic>
        <p:nvPicPr>
          <p:cNvPr id="11013" name="image 11013"/>
          <p:cNvPicPr>
            <a:picLocks noChangeAspect="1"/>
          </p:cNvPicPr>
          <p:nvPr/>
        </p:nvPicPr>
        <p:blipFill>
          <a:blip r:embed="rId11013">
                </a:blip>
          <a:srcRect/>
          <a:stretch>
            <a:fillRect/>
          </a:stretch>
        </p:blipFill>
        <p:spPr>
          <a:xfrm rot="0" flipV="0" flipH="0">
            <a:off x="-12700" y="9258300"/>
            <a:ext cx="244094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2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202" name="Object 1202"/>
          <p:cNvSpPr txBox="1"/>
          <p:nvPr/>
        </p:nvSpPr>
        <p:spPr>
          <a:xfrm>
            <a:off x="8253519" y="1037724"/>
            <a:ext cx="78232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改进方法</a:t>
            </a:r>
            <a:endParaRPr lang="zh-CN" altLang="en-US"/>
          </a:p>
        </p:txBody>
      </p:sp>
      <p:sp>
        <p:nvSpPr>
          <p:cNvPr id="1203" name="Object 1203"/>
          <p:cNvSpPr txBox="1"/>
          <p:nvPr/>
        </p:nvSpPr>
        <p:spPr>
          <a:xfrm>
            <a:off x="8875819" y="2358524"/>
            <a:ext cx="65786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SOLUTION</a:t>
            </a:r>
            <a:endParaRPr lang="zh-CN" altLang="en-US"/>
          </a:p>
        </p:txBody>
      </p:sp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6616700" y="5816600"/>
            <a:ext cx="1295400" cy="1308100"/>
          </a:xfrm>
          <a:prstGeom prst="rect">
            <a:avLst/>
          </a:prstGeom>
        </p:spPr>
      </p:pic>
      <p:sp>
        <p:nvSpPr>
          <p:cNvPr id="1205" name="Object 1205"/>
          <p:cNvSpPr txBox="1"/>
          <p:nvPr/>
        </p:nvSpPr>
        <p:spPr>
          <a:xfrm>
            <a:off x="6766356" y="6137671"/>
            <a:ext cx="10033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38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1206" name="Object 1206"/>
          <p:cNvSpPr txBox="1"/>
          <p:nvPr/>
        </p:nvSpPr>
        <p:spPr>
          <a:xfrm>
            <a:off x="4371888" y="8483304"/>
            <a:ext cx="57658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寻找优势</a:t>
            </a:r>
            <a:endParaRPr lang="zh-CN" altLang="en-US"/>
          </a:p>
        </p:txBody>
      </p:sp>
      <p:sp>
        <p:nvSpPr>
          <p:cNvPr id="1207" name="Object 1207"/>
          <p:cNvSpPr txBox="1"/>
          <p:nvPr/>
        </p:nvSpPr>
        <p:spPr>
          <a:xfrm>
            <a:off x="3609888" y="9764014"/>
            <a:ext cx="7289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不随波逐流的好方法，就是明确自身优点，然后不断地增强优点，形成长板，才有竞争力</a:t>
            </a:r>
            <a:endParaRPr lang="zh-CN" altLang="en-US"/>
          </a:p>
        </p:txBody>
      </p:sp>
      <p:pic>
        <p:nvPicPr>
          <p:cNvPr id="1208" name="image 1208"/>
          <p:cNvPicPr>
            <a:picLocks noChangeAspect="1"/>
          </p:cNvPicPr>
          <p:nvPr/>
        </p:nvPicPr>
        <p:blipFill>
          <a:blip r:embed="rId1208">
                </a:blip>
          <a:srcRect/>
          <a:stretch>
            <a:fillRect/>
          </a:stretch>
        </p:blipFill>
        <p:spPr>
          <a:xfrm rot="0" flipV="0" flipH="0">
            <a:off x="16471900" y="5816600"/>
            <a:ext cx="1308100" cy="1308100"/>
          </a:xfrm>
          <a:prstGeom prst="rect">
            <a:avLst/>
          </a:prstGeom>
        </p:spPr>
      </p:pic>
      <p:sp>
        <p:nvSpPr>
          <p:cNvPr id="1209" name="Object 1209"/>
          <p:cNvSpPr txBox="1"/>
          <p:nvPr/>
        </p:nvSpPr>
        <p:spPr>
          <a:xfrm>
            <a:off x="16627906" y="6137671"/>
            <a:ext cx="100330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38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sp>
        <p:nvSpPr>
          <p:cNvPr id="12010" name="Object 12010"/>
          <p:cNvSpPr txBox="1"/>
          <p:nvPr/>
        </p:nvSpPr>
        <p:spPr>
          <a:xfrm>
            <a:off x="14277888" y="8483304"/>
            <a:ext cx="57023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深入思考</a:t>
            </a:r>
            <a:endParaRPr lang="zh-CN" altLang="en-US"/>
          </a:p>
        </p:txBody>
      </p:sp>
      <p:sp>
        <p:nvSpPr>
          <p:cNvPr id="12011" name="Object 12011"/>
          <p:cNvSpPr txBox="1"/>
          <p:nvPr/>
        </p:nvSpPr>
        <p:spPr>
          <a:xfrm>
            <a:off x="13484138" y="9764014"/>
            <a:ext cx="7289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不要忙于工作，而是留一点时间深入思考，整个操作流程、理论含义应该是怎样的</a:t>
            </a:r>
            <a:endParaRPr lang="zh-CN" altLang="en-US"/>
          </a:p>
        </p:txBody>
      </p:sp>
      <p:pic>
        <p:nvPicPr>
          <p:cNvPr id="12012" name="image 12012"/>
          <p:cNvPicPr>
            <a:picLocks noChangeAspect="1"/>
          </p:cNvPicPr>
          <p:nvPr/>
        </p:nvPicPr>
        <p:blipFill>
          <a:blip r:embed="rId12012">
                </a:blip>
          <a:srcRect/>
          <a:stretch>
            <a:fillRect/>
          </a:stretch>
        </p:blipFill>
        <p:spPr>
          <a:xfrm rot="0" flipV="0" flipH="0">
            <a:off x="7848600" y="6426200"/>
            <a:ext cx="8674100" cy="76200"/>
          </a:xfrm>
          <a:prstGeom prst="rect">
            <a:avLst/>
          </a:prstGeom>
        </p:spPr>
      </p:pic>
      <p:pic>
        <p:nvPicPr>
          <p:cNvPr id="12013" name="image 12013"/>
          <p:cNvPicPr>
            <a:picLocks noChangeAspect="1"/>
          </p:cNvPicPr>
          <p:nvPr/>
        </p:nvPicPr>
        <p:blipFill>
          <a:blip r:embed="rId12013">
                </a:blip>
          <a:srcRect/>
          <a:stretch>
            <a:fillRect/>
          </a:stretch>
        </p:blipFill>
        <p:spPr>
          <a:xfrm rot="0" flipV="0" flipH="0">
            <a:off x="10414000" y="6210300"/>
            <a:ext cx="3568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302" name="Object 1302"/>
          <p:cNvSpPr txBox="1"/>
          <p:nvPr/>
        </p:nvSpPr>
        <p:spPr>
          <a:xfrm>
            <a:off x="7821545" y="1998379"/>
            <a:ext cx="8740908" cy="594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0" i="0" b="0" dirty="0" smtClean="0" lang="zh-CN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 scale="1"/>
                </a:gra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  <p:sp>
        <p:nvSpPr>
          <p:cNvPr id="1303" name="Object 1303"/>
          <p:cNvSpPr txBox="1"/>
          <p:nvPr/>
        </p:nvSpPr>
        <p:spPr>
          <a:xfrm>
            <a:off x="6778655" y="5924010"/>
            <a:ext cx="10795000" cy="187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10000" i="0" b="0" spc="80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未来展望</a:t>
            </a:r>
            <a:endParaRPr lang="zh-CN" altLang="en-US"/>
          </a:p>
        </p:txBody>
      </p:sp>
      <p:sp>
        <p:nvSpPr>
          <p:cNvPr id="1304" name="Object 1304"/>
          <p:cNvSpPr txBox="1"/>
          <p:nvPr/>
        </p:nvSpPr>
        <p:spPr>
          <a:xfrm>
            <a:off x="7877205" y="7803610"/>
            <a:ext cx="85979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2800" i="0" b="0" spc="504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—— FUTURE PLANING ——</a:t>
            </a:r>
            <a:endParaRPr lang="zh-CN" altLang="en-US"/>
          </a:p>
        </p:txBody>
      </p:sp>
      <p:sp>
        <p:nvSpPr>
          <p:cNvPr id="1305" name="Object 1305"/>
          <p:cNvSpPr txBox="1"/>
          <p:nvPr/>
        </p:nvSpPr>
        <p:spPr>
          <a:xfrm>
            <a:off x="6608706" y="9508654"/>
            <a:ext cx="11166586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我要留足时间学习与思考，学会总结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4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402" name="Object 1402"/>
          <p:cNvSpPr txBox="1"/>
          <p:nvPr/>
        </p:nvSpPr>
        <p:spPr>
          <a:xfrm>
            <a:off x="9410699" y="1038091"/>
            <a:ext cx="56515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目标</a:t>
            </a:r>
            <a:endParaRPr lang="zh-CN" altLang="en-US"/>
          </a:p>
        </p:txBody>
      </p:sp>
      <p:sp>
        <p:nvSpPr>
          <p:cNvPr id="1403" name="Object 1403"/>
          <p:cNvSpPr txBox="1"/>
          <p:nvPr/>
        </p:nvSpPr>
        <p:spPr>
          <a:xfrm>
            <a:off x="9061449" y="2358891"/>
            <a:ext cx="63500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SOLUTION</a:t>
            </a:r>
            <a:endParaRPr lang="zh-CN" altLang="en-US"/>
          </a:p>
        </p:txBody>
      </p:sp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0147300" y="6324600"/>
            <a:ext cx="2260600" cy="4775200"/>
          </a:xfrm>
          <a:prstGeom prst="rect">
            <a:avLst/>
          </a:prstGeom>
        </p:spPr>
      </p:pic>
      <p:sp>
        <p:nvSpPr>
          <p:cNvPr id="1405" name="Object 1405"/>
          <p:cNvSpPr txBox="1"/>
          <p:nvPr/>
        </p:nvSpPr>
        <p:spPr>
          <a:xfrm>
            <a:off x="3629659" y="7805125"/>
            <a:ext cx="55753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设计新模块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4163060" y="8908414"/>
            <a:ext cx="50419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30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独立完成所负责产品的首页分类入口模块</a:t>
            </a:r>
            <a:endParaRPr lang="zh-CN" altLang="en-US"/>
          </a:p>
        </p:txBody>
      </p:sp>
      <p:pic>
        <p:nvPicPr>
          <p:cNvPr id="1407" name="image 1407"/>
          <p:cNvPicPr>
            <a:picLocks noChangeAspect="1"/>
          </p:cNvPicPr>
          <p:nvPr/>
        </p:nvPicPr>
        <p:blipFill>
          <a:blip r:embed="rId1407">
                </a:blip>
          <a:srcRect/>
          <a:stretch>
            <a:fillRect/>
          </a:stretch>
        </p:blipFill>
        <p:spPr>
          <a:xfrm rot="0" flipV="0" flipH="0">
            <a:off x="10769600" y="8204200"/>
            <a:ext cx="1016000" cy="10160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1408">
                </a:blip>
          <a:srcRect/>
          <a:stretch>
            <a:fillRect/>
          </a:stretch>
        </p:blipFill>
        <p:spPr>
          <a:xfrm rot="0" flipV="0" flipH="0">
            <a:off x="10807700" y="4406900"/>
            <a:ext cx="4114800" cy="6565900"/>
          </a:xfrm>
          <a:prstGeom prst="rect">
            <a:avLst/>
          </a:prstGeom>
        </p:spPr>
      </p:pic>
      <p:pic>
        <p:nvPicPr>
          <p:cNvPr id="1409" name="image 1409"/>
          <p:cNvPicPr>
            <a:picLocks noChangeAspect="1"/>
          </p:cNvPicPr>
          <p:nvPr/>
        </p:nvPicPr>
        <p:blipFill>
          <a:blip r:embed="rId1409">
                </a:blip>
          <a:srcRect/>
          <a:stretch>
            <a:fillRect/>
          </a:stretch>
        </p:blipFill>
        <p:spPr>
          <a:xfrm rot="0" flipV="0" flipH="0">
            <a:off x="11912600" y="5118100"/>
            <a:ext cx="2260600" cy="4775200"/>
          </a:xfrm>
          <a:prstGeom prst="rect">
            <a:avLst/>
          </a:prstGeom>
        </p:spPr>
      </p:pic>
      <p:sp>
        <p:nvSpPr>
          <p:cNvPr id="14010" name="Object 14010"/>
          <p:cNvSpPr txBox="1"/>
          <p:nvPr/>
        </p:nvSpPr>
        <p:spPr>
          <a:xfrm>
            <a:off x="15163800" y="6459215"/>
            <a:ext cx="63246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优化体验</a:t>
            </a:r>
            <a:endParaRPr lang="zh-CN" altLang="en-US"/>
          </a:p>
        </p:txBody>
      </p:sp>
      <p:sp>
        <p:nvSpPr>
          <p:cNvPr id="14011" name="Object 14011"/>
          <p:cNvSpPr txBox="1"/>
          <p:nvPr/>
        </p:nvSpPr>
        <p:spPr>
          <a:xfrm>
            <a:off x="15189200" y="7562214"/>
            <a:ext cx="5041900" cy="1143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30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优化后会员中心，使得会员转化率提升15%</a:t>
            </a:r>
            <a:endParaRPr lang="zh-CN" altLang="en-US"/>
          </a:p>
        </p:txBody>
      </p:sp>
      <p:pic>
        <p:nvPicPr>
          <p:cNvPr id="14012" name="image 14012"/>
          <p:cNvPicPr>
            <a:picLocks noChangeAspect="1"/>
          </p:cNvPicPr>
          <p:nvPr/>
        </p:nvPicPr>
        <p:blipFill>
          <a:blip r:embed="rId14012">
                </a:blip>
          <a:srcRect/>
          <a:stretch>
            <a:fillRect/>
          </a:stretch>
        </p:blipFill>
        <p:spPr>
          <a:xfrm rot="0" flipV="0" flipH="0">
            <a:off x="12547600" y="6946900"/>
            <a:ext cx="990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502" name="Object 1502"/>
          <p:cNvSpPr txBox="1"/>
          <p:nvPr/>
        </p:nvSpPr>
        <p:spPr>
          <a:xfrm>
            <a:off x="7475496" y="1037724"/>
            <a:ext cx="94488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工作重点</a:t>
            </a:r>
            <a:endParaRPr lang="zh-CN" altLang="en-US"/>
          </a:p>
        </p:txBody>
      </p:sp>
      <p:sp>
        <p:nvSpPr>
          <p:cNvPr id="1503" name="Object 1503"/>
          <p:cNvSpPr txBox="1"/>
          <p:nvPr/>
        </p:nvSpPr>
        <p:spPr>
          <a:xfrm>
            <a:off x="6834146" y="2358524"/>
            <a:ext cx="10731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IMPORTANCE OF WORK</a:t>
            </a:r>
            <a:endParaRPr lang="zh-CN" altLang="en-US"/>
          </a:p>
        </p:txBody>
      </p:sp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8267700" y="5549900"/>
            <a:ext cx="1854200" cy="1854200"/>
          </a:xfrm>
          <a:prstGeom prst="rect">
            <a:avLst/>
          </a:prstGeom>
        </p:spPr>
      </p:pic>
      <p:pic>
        <p:nvPicPr>
          <p:cNvPr id="1505" name="image 1505"/>
          <p:cNvPicPr>
            <a:picLocks noChangeAspect="1"/>
          </p:cNvPicPr>
          <p:nvPr/>
        </p:nvPicPr>
        <p:blipFill>
          <a:blip r:embed="rId1505">
                </a:blip>
          <a:srcRect/>
          <a:stretch>
            <a:fillRect/>
          </a:stretch>
        </p:blipFill>
        <p:spPr>
          <a:xfrm rot="0" flipV="0" flipH="0">
            <a:off x="10071100" y="5537200"/>
            <a:ext cx="4051300" cy="76200"/>
          </a:xfrm>
          <a:prstGeom prst="rect">
            <a:avLst/>
          </a:prstGeom>
        </p:spPr>
      </p:pic>
      <p:sp>
        <p:nvSpPr>
          <p:cNvPr id="1506" name="Object 1506"/>
          <p:cNvSpPr txBox="1"/>
          <p:nvPr/>
        </p:nvSpPr>
        <p:spPr>
          <a:xfrm>
            <a:off x="14808200" y="4521091"/>
            <a:ext cx="70485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市场调研</a:t>
            </a:r>
            <a:endParaRPr lang="zh-CN" altLang="en-US"/>
          </a:p>
        </p:txBody>
      </p:sp>
      <p:sp>
        <p:nvSpPr>
          <p:cNvPr id="1507" name="Object 1507"/>
          <p:cNvSpPr txBox="1"/>
          <p:nvPr/>
        </p:nvSpPr>
        <p:spPr>
          <a:xfrm>
            <a:off x="14808200" y="5446013"/>
            <a:ext cx="77216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根据APP数据挑出几个典型用户，深入访谈，发现产品在入口模块的提升点</a:t>
            </a:r>
            <a:endParaRPr lang="zh-CN" altLang="en-US"/>
          </a:p>
        </p:txBody>
      </p:sp>
      <p:sp>
        <p:nvSpPr>
          <p:cNvPr id="1508" name="Object 1508"/>
          <p:cNvSpPr txBox="1"/>
          <p:nvPr/>
        </p:nvSpPr>
        <p:spPr>
          <a:xfrm>
            <a:off x="11405616" y="4466539"/>
            <a:ext cx="1574800" cy="927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6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1509" name="Object 1509"/>
          <p:cNvSpPr txBox="1"/>
          <p:nvPr/>
        </p:nvSpPr>
        <p:spPr>
          <a:xfrm>
            <a:off x="11399266" y="7285939"/>
            <a:ext cx="1574800" cy="927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6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pic>
        <p:nvPicPr>
          <p:cNvPr id="15010" name="image 15010"/>
          <p:cNvPicPr>
            <a:picLocks noChangeAspect="1"/>
          </p:cNvPicPr>
          <p:nvPr/>
        </p:nvPicPr>
        <p:blipFill>
          <a:blip r:embed="rId15010">
                </a:blip>
          <a:srcRect/>
          <a:stretch>
            <a:fillRect/>
          </a:stretch>
        </p:blipFill>
        <p:spPr>
          <a:xfrm rot="0" flipV="0" flipH="0">
            <a:off x="8331200" y="8407400"/>
            <a:ext cx="5778500" cy="63500"/>
          </a:xfrm>
          <a:prstGeom prst="rect">
            <a:avLst/>
          </a:prstGeom>
        </p:spPr>
      </p:pic>
      <p:sp>
        <p:nvSpPr>
          <p:cNvPr id="15011" name="Object 15011"/>
          <p:cNvSpPr txBox="1"/>
          <p:nvPr/>
        </p:nvSpPr>
        <p:spPr>
          <a:xfrm>
            <a:off x="14808200" y="7344506"/>
            <a:ext cx="70358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及时沟通</a:t>
            </a:r>
            <a:endParaRPr lang="zh-CN" altLang="en-US"/>
          </a:p>
        </p:txBody>
      </p:sp>
      <p:sp>
        <p:nvSpPr>
          <p:cNvPr id="15012" name="Object 15012"/>
          <p:cNvSpPr txBox="1"/>
          <p:nvPr/>
        </p:nvSpPr>
        <p:spPr>
          <a:xfrm>
            <a:off x="14808200" y="8278113"/>
            <a:ext cx="77216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跟运营人员沟通，及时获得用户的反馈，来调整、优化产品</a:t>
            </a:r>
            <a:endParaRPr lang="zh-CN" altLang="en-US"/>
          </a:p>
        </p:txBody>
      </p:sp>
      <p:sp>
        <p:nvSpPr>
          <p:cNvPr id="15013" name="Object 15013"/>
          <p:cNvSpPr txBox="1"/>
          <p:nvPr/>
        </p:nvSpPr>
        <p:spPr>
          <a:xfrm>
            <a:off x="14808200" y="10213376"/>
            <a:ext cx="73152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6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竞品分析</a:t>
            </a:r>
            <a:endParaRPr lang="zh-CN" altLang="en-US"/>
          </a:p>
        </p:txBody>
      </p:sp>
      <p:pic>
        <p:nvPicPr>
          <p:cNvPr id="15014" name="image 15014"/>
          <p:cNvPicPr>
            <a:picLocks noChangeAspect="1"/>
          </p:cNvPicPr>
          <p:nvPr/>
        </p:nvPicPr>
        <p:blipFill>
          <a:blip r:embed="rId15014">
                </a:blip>
          <a:srcRect/>
          <a:stretch>
            <a:fillRect/>
          </a:stretch>
        </p:blipFill>
        <p:spPr>
          <a:xfrm rot="0" flipV="0" flipH="0">
            <a:off x="8267700" y="9423400"/>
            <a:ext cx="1854200" cy="1854200"/>
          </a:xfrm>
          <a:prstGeom prst="rect">
            <a:avLst/>
          </a:prstGeom>
        </p:spPr>
      </p:pic>
      <p:pic>
        <p:nvPicPr>
          <p:cNvPr id="15015" name="image 15015"/>
          <p:cNvPicPr>
            <a:picLocks noChangeAspect="1"/>
          </p:cNvPicPr>
          <p:nvPr/>
        </p:nvPicPr>
        <p:blipFill>
          <a:blip r:embed="rId15015">
                </a:blip>
          <a:srcRect/>
          <a:stretch>
            <a:fillRect/>
          </a:stretch>
        </p:blipFill>
        <p:spPr>
          <a:xfrm rot="0" flipV="0" flipH="0">
            <a:off x="10071100" y="11226800"/>
            <a:ext cx="4051300" cy="63500"/>
          </a:xfrm>
          <a:prstGeom prst="rect">
            <a:avLst/>
          </a:prstGeom>
        </p:spPr>
      </p:pic>
      <p:sp>
        <p:nvSpPr>
          <p:cNvPr id="15016" name="Object 15016"/>
          <p:cNvSpPr txBox="1"/>
          <p:nvPr/>
        </p:nvSpPr>
        <p:spPr>
          <a:xfrm>
            <a:off x="14808200" y="11148313"/>
            <a:ext cx="78994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每个月写竞品分析，分析竞品的做法，分析能够借鉴的、注意的地方</a:t>
            </a:r>
            <a:endParaRPr lang="zh-CN" altLang="en-US"/>
          </a:p>
        </p:txBody>
      </p:sp>
      <p:sp>
        <p:nvSpPr>
          <p:cNvPr id="15017" name="Object 15017"/>
          <p:cNvSpPr txBox="1"/>
          <p:nvPr/>
        </p:nvSpPr>
        <p:spPr>
          <a:xfrm>
            <a:off x="11399266" y="10093772"/>
            <a:ext cx="1574800" cy="927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6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pic>
        <p:nvPicPr>
          <p:cNvPr id="15018" name="image 15018"/>
          <p:cNvPicPr>
            <a:picLocks noChangeAspect="1"/>
          </p:cNvPicPr>
          <p:nvPr/>
        </p:nvPicPr>
        <p:blipFill>
          <a:blip r:embed="rId15018">
                </a:blip>
          <a:srcRect/>
          <a:stretch>
            <a:fillRect/>
          </a:stretch>
        </p:blipFill>
        <p:spPr>
          <a:xfrm rot="0" flipV="0" flipH="0">
            <a:off x="2082800" y="5194300"/>
            <a:ext cx="6464300" cy="6464300"/>
          </a:xfrm>
          <a:prstGeom prst="rect">
            <a:avLst/>
          </a:prstGeom>
        </p:spPr>
      </p:pic>
      <p:pic>
        <p:nvPicPr>
          <p:cNvPr id="15019" name="image 15019"/>
          <p:cNvPicPr>
            <a:picLocks noChangeAspect="1"/>
          </p:cNvPicPr>
          <p:nvPr/>
        </p:nvPicPr>
        <p:blipFill>
          <a:blip r:embed="rId15019">
                </a:blip>
          <a:srcRect/>
          <a:stretch>
            <a:fillRect/>
          </a:stretch>
        </p:blipFill>
        <p:spPr>
          <a:xfrm rot="0" flipV="0" flipH="0">
            <a:off x="2311400" y="5422900"/>
            <a:ext cx="60071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6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1602" name="Object 1602"/>
          <p:cNvSpPr txBox="1"/>
          <p:nvPr/>
        </p:nvSpPr>
        <p:spPr>
          <a:xfrm>
            <a:off x="1790700" y="12223210"/>
            <a:ext cx="85217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spc="280" dirty="0" smtClean="0" lang="zh-CN">
                <a:solidFill>
                  <a:srgbClr val="FFFFFF">
                    <a:alpha val="40000"/>
                  </a:srgbClr>
                </a:solidFill>
                <a:latin typeface="OPPOSans-R"/>
                <a:ea typeface="OPPOSans-R"/>
              </a:rPr>
              <a:t>www.gaoding.com</a:t>
            </a:r>
            <a:endParaRPr lang="zh-CN" altLang="en-US"/>
          </a:p>
        </p:txBody>
      </p:sp>
      <p:sp>
        <p:nvSpPr>
          <p:cNvPr id="1603" name="Object 1603"/>
          <p:cNvSpPr txBox="1"/>
          <p:nvPr/>
        </p:nvSpPr>
        <p:spPr>
          <a:xfrm>
            <a:off x="1778000" y="4488911"/>
            <a:ext cx="20421600" cy="2260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1200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非常感谢您的观看</a:t>
            </a:r>
            <a:endParaRPr lang="zh-CN" altLang="en-US"/>
          </a:p>
        </p:txBody>
      </p:sp>
      <p:sp>
        <p:nvSpPr>
          <p:cNvPr id="1604" name="Object 1604"/>
          <p:cNvSpPr txBox="1"/>
          <p:nvPr/>
        </p:nvSpPr>
        <p:spPr>
          <a:xfrm>
            <a:off x="1778000" y="6604464"/>
            <a:ext cx="18821400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spc="1439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Highly appreciate your kind Guidances</a:t>
            </a:r>
            <a:endParaRPr lang="zh-CN" altLang="en-US"/>
          </a:p>
        </p:txBody>
      </p:sp>
      <p:pic>
        <p:nvPicPr>
          <p:cNvPr id="1605" name="image 1605"/>
          <p:cNvPicPr>
            <a:picLocks noChangeAspect="1"/>
          </p:cNvPicPr>
          <p:nvPr/>
        </p:nvPicPr>
        <p:blipFill>
          <a:blip r:embed="rId1605">
                </a:blip>
          <a:srcRect/>
          <a:stretch>
            <a:fillRect/>
          </a:stretch>
        </p:blipFill>
        <p:spPr>
          <a:xfrm rot="0" flipV="0" flipH="0">
            <a:off x="1866900" y="8204200"/>
            <a:ext cx="1828800" cy="190500"/>
          </a:xfrm>
          <a:prstGeom prst="rect">
            <a:avLst/>
          </a:prstGeom>
        </p:spPr>
      </p:pic>
      <p:sp>
        <p:nvSpPr>
          <p:cNvPr id="1606" name="Object 1606"/>
          <p:cNvSpPr txBox="1"/>
          <p:nvPr/>
        </p:nvSpPr>
        <p:spPr>
          <a:xfrm>
            <a:off x="1790700" y="8812809"/>
            <a:ext cx="10756900" cy="901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报告人：高小定</a:t>
            </a:r>
            <a:endParaRPr lang="zh-CN" altLang="en-US"/>
          </a:p>
        </p:txBody>
      </p:sp>
      <p:sp>
        <p:nvSpPr>
          <p:cNvPr id="1607" name="Object 1607"/>
          <p:cNvSpPr txBox="1"/>
          <p:nvPr/>
        </p:nvSpPr>
        <p:spPr>
          <a:xfrm>
            <a:off x="1803400" y="1168051"/>
            <a:ext cx="5930900" cy="1231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833"/>
              </a:lnSpc>
            </a:pPr>
            <a:r>
              <a:rPr sz="80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2020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    </a:blip>
          <a:srcRect/>
          <a:stretch>
            <a:fillRect/>
          </a:stretch>
        </p:blipFill>
        <p:spPr>
          <a:xfrm rot="0" flipV="0" flipH="0">
            <a:off x="3886200" y="4279900"/>
            <a:ext cx="5626100" cy="5626100"/>
          </a:xfrm>
          <a:prstGeom prst="rect">
            <a:avLst/>
          </a:prstGeom>
        </p:spPr>
      </p:pic>
      <p:sp>
        <p:nvSpPr>
          <p:cNvPr id="203" name="Object 203"/>
          <p:cNvSpPr txBox="1"/>
          <p:nvPr/>
        </p:nvSpPr>
        <p:spPr>
          <a:xfrm>
            <a:off x="4207894" y="5379013"/>
            <a:ext cx="4965700" cy="2438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13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目录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4520337" y="7817413"/>
            <a:ext cx="4340814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4000" i="0" b="0" spc="609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CONTENTS</a:t>
            </a:r>
            <a:endParaRPr lang="zh-CN" altLang="en-US"/>
          </a:p>
        </p:txBody>
      </p:sp>
      <p:sp>
        <p:nvSpPr>
          <p:cNvPr id="205" name="Object 205"/>
          <p:cNvSpPr txBox="1"/>
          <p:nvPr/>
        </p:nvSpPr>
        <p:spPr>
          <a:xfrm>
            <a:off x="15049500" y="2475871"/>
            <a:ext cx="74168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工作回顾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15049500" y="3396710"/>
            <a:ext cx="7416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pic>
        <p:nvPicPr>
          <p:cNvPr id="207" name="image 207"/>
          <p:cNvPicPr>
            <a:picLocks noChangeAspect="1"/>
          </p:cNvPicPr>
          <p:nvPr/>
        </p:nvPicPr>
        <p:blipFill>
          <a:blip r:embed="rId207">
                </a:blip>
          <a:srcRect/>
          <a:stretch>
            <a:fillRect/>
          </a:stretch>
        </p:blipFill>
        <p:spPr>
          <a:xfrm rot="0" flipV="0" flipH="0">
            <a:off x="13004800" y="2730500"/>
            <a:ext cx="1231900" cy="12319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2951158" y="2856309"/>
            <a:ext cx="1320800" cy="77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5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01</a:t>
            </a:r>
            <a:endParaRPr lang="zh-CN" altLang="en-US"/>
          </a:p>
        </p:txBody>
      </p:sp>
      <p:sp>
        <p:nvSpPr>
          <p:cNvPr id="209" name="Object 209"/>
          <p:cNvSpPr txBox="1"/>
          <p:nvPr/>
        </p:nvSpPr>
        <p:spPr>
          <a:xfrm>
            <a:off x="15049500" y="4819017"/>
            <a:ext cx="74168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工作收获</a:t>
            </a:r>
            <a:endParaRPr lang="zh-CN" altLang="en-US"/>
          </a:p>
        </p:txBody>
      </p:sp>
      <p:sp>
        <p:nvSpPr>
          <p:cNvPr id="2010" name="Object 2010"/>
          <p:cNvSpPr txBox="1"/>
          <p:nvPr/>
        </p:nvSpPr>
        <p:spPr>
          <a:xfrm>
            <a:off x="15049500" y="5746210"/>
            <a:ext cx="7416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WHAT WE GAIN</a:t>
            </a:r>
            <a:endParaRPr lang="zh-CN" altLang="en-US"/>
          </a:p>
        </p:txBody>
      </p:sp>
      <p:pic>
        <p:nvPicPr>
          <p:cNvPr id="2011" name="image 2011"/>
          <p:cNvPicPr>
            <a:picLocks noChangeAspect="1"/>
          </p:cNvPicPr>
          <p:nvPr/>
        </p:nvPicPr>
        <p:blipFill>
          <a:blip r:embed="rId2011">
                </a:blip>
          <a:srcRect/>
          <a:stretch>
            <a:fillRect/>
          </a:stretch>
        </p:blipFill>
        <p:spPr>
          <a:xfrm rot="0" flipV="0" flipH="0">
            <a:off x="13004800" y="5054600"/>
            <a:ext cx="1231900" cy="1231900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12951158" y="5180409"/>
            <a:ext cx="1320800" cy="77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5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02</a:t>
            </a:r>
            <a:endParaRPr lang="zh-CN" altLang="en-US"/>
          </a:p>
        </p:txBody>
      </p:sp>
      <p:sp>
        <p:nvSpPr>
          <p:cNvPr id="2013" name="Object 2013"/>
          <p:cNvSpPr txBox="1"/>
          <p:nvPr/>
        </p:nvSpPr>
        <p:spPr>
          <a:xfrm>
            <a:off x="15049500" y="7126606"/>
            <a:ext cx="74168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工作问题</a:t>
            </a:r>
            <a:endParaRPr lang="zh-CN" altLang="en-US"/>
          </a:p>
        </p:txBody>
      </p:sp>
      <p:sp>
        <p:nvSpPr>
          <p:cNvPr id="2014" name="Object 2014"/>
          <p:cNvSpPr txBox="1"/>
          <p:nvPr/>
        </p:nvSpPr>
        <p:spPr>
          <a:xfrm>
            <a:off x="15049500" y="8057610"/>
            <a:ext cx="7416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WORK PROBLEMS</a:t>
            </a:r>
            <a:endParaRPr lang="zh-CN" altLang="en-US"/>
          </a:p>
        </p:txBody>
      </p:sp>
      <p:pic>
        <p:nvPicPr>
          <p:cNvPr id="2015" name="image 2015"/>
          <p:cNvPicPr>
            <a:picLocks noChangeAspect="1"/>
          </p:cNvPicPr>
          <p:nvPr/>
        </p:nvPicPr>
        <p:blipFill>
          <a:blip r:embed="rId2015">
                </a:blip>
          <a:srcRect/>
          <a:stretch>
            <a:fillRect/>
          </a:stretch>
        </p:blipFill>
        <p:spPr>
          <a:xfrm rot="0" flipV="0" flipH="0">
            <a:off x="13004800" y="7366000"/>
            <a:ext cx="1231900" cy="1231900"/>
          </a:xfrm>
          <a:prstGeom prst="rect">
            <a:avLst/>
          </a:prstGeom>
        </p:spPr>
      </p:pic>
      <p:sp>
        <p:nvSpPr>
          <p:cNvPr id="2016" name="Object 2016"/>
          <p:cNvSpPr txBox="1"/>
          <p:nvPr/>
        </p:nvSpPr>
        <p:spPr>
          <a:xfrm>
            <a:off x="12951158" y="7492404"/>
            <a:ext cx="1320800" cy="77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5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03</a:t>
            </a:r>
            <a:endParaRPr lang="zh-CN" altLang="en-US"/>
          </a:p>
        </p:txBody>
      </p:sp>
      <p:sp>
        <p:nvSpPr>
          <p:cNvPr id="2017" name="Object 2017"/>
          <p:cNvSpPr txBox="1"/>
          <p:nvPr/>
        </p:nvSpPr>
        <p:spPr>
          <a:xfrm>
            <a:off x="15049500" y="9459598"/>
            <a:ext cx="74041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5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未来展望</a:t>
            </a:r>
            <a:endParaRPr lang="zh-CN" altLang="en-US"/>
          </a:p>
        </p:txBody>
      </p:sp>
      <p:sp>
        <p:nvSpPr>
          <p:cNvPr id="2018" name="Object 2018"/>
          <p:cNvSpPr txBox="1"/>
          <p:nvPr/>
        </p:nvSpPr>
        <p:spPr>
          <a:xfrm>
            <a:off x="15049500" y="10381710"/>
            <a:ext cx="7416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800" i="0" b="0" dirty="0" smtClean="0" lang="zh-CN">
                <a:solidFill>
                  <a:srgbClr val="D7C1A9"/>
                </a:solidFill>
                <a:latin typeface="OPPOSans-R"/>
                <a:ea typeface="OPPOSans-R"/>
              </a:rPr>
              <a:t>FUTURE PLANNING</a:t>
            </a:r>
            <a:endParaRPr lang="zh-CN" altLang="en-US"/>
          </a:p>
        </p:txBody>
      </p:sp>
      <p:pic>
        <p:nvPicPr>
          <p:cNvPr id="2019" name="image 2019"/>
          <p:cNvPicPr>
            <a:picLocks noChangeAspect="1"/>
          </p:cNvPicPr>
          <p:nvPr/>
        </p:nvPicPr>
        <p:blipFill>
          <a:blip r:embed="rId2019">
                </a:blip>
          <a:srcRect/>
          <a:stretch>
            <a:fillRect/>
          </a:stretch>
        </p:blipFill>
        <p:spPr>
          <a:xfrm rot="0" flipV="0" flipH="0">
            <a:off x="13004800" y="9690100"/>
            <a:ext cx="1231900" cy="1231900"/>
          </a:xfrm>
          <a:prstGeom prst="rect">
            <a:avLst/>
          </a:prstGeom>
        </p:spPr>
      </p:pic>
      <p:sp>
        <p:nvSpPr>
          <p:cNvPr id="2020" name="Object 2020"/>
          <p:cNvSpPr txBox="1"/>
          <p:nvPr/>
        </p:nvSpPr>
        <p:spPr>
          <a:xfrm>
            <a:off x="12951158" y="9815909"/>
            <a:ext cx="1320800" cy="77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833"/>
              </a:lnSpc>
            </a:pPr>
            <a:r>
              <a:rPr sz="50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04</a:t>
            </a:r>
            <a:endParaRPr lang="zh-CN" altLang="en-US"/>
          </a:p>
        </p:txBody>
      </p:sp>
      <p:pic>
        <p:nvPicPr>
          <p:cNvPr id="2021" name="image 2021"/>
          <p:cNvPicPr>
            <a:picLocks noChangeAspect="1"/>
          </p:cNvPicPr>
          <p:nvPr/>
        </p:nvPicPr>
        <p:blipFill>
          <a:blip r:embed="rId2021">
                </a:blip>
          <a:srcRect/>
          <a:stretch>
            <a:fillRect/>
          </a:stretch>
        </p:blipFill>
        <p:spPr>
          <a:xfrm rot="0" flipV="0" flipH="0">
            <a:off x="3873500" y="3365500"/>
            <a:ext cx="1016000" cy="1625600"/>
          </a:xfrm>
          <a:prstGeom prst="rect">
            <a:avLst/>
          </a:prstGeom>
        </p:spPr>
      </p:pic>
      <p:pic>
        <p:nvPicPr>
          <p:cNvPr id="2022" name="image 2022"/>
          <p:cNvPicPr>
            <a:picLocks noChangeAspect="1"/>
          </p:cNvPicPr>
          <p:nvPr/>
        </p:nvPicPr>
        <p:blipFill>
          <a:blip r:embed="rId2022">
                </a:blip>
          <a:srcRect/>
          <a:stretch>
            <a:fillRect/>
          </a:stretch>
        </p:blipFill>
        <p:spPr>
          <a:xfrm rot="0" flipV="0" flipH="0">
            <a:off x="8534400" y="9131300"/>
            <a:ext cx="10160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8004060" y="1959549"/>
            <a:ext cx="8375878" cy="594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0" i="0" b="0" dirty="0" smtClean="0" lang="zh-CN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 scale="1"/>
                </a:gra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303" name="Object 303"/>
          <p:cNvSpPr txBox="1"/>
          <p:nvPr/>
        </p:nvSpPr>
        <p:spPr>
          <a:xfrm>
            <a:off x="8801100" y="7803610"/>
            <a:ext cx="67818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2800" i="0" b="0" spc="504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—— WORK REVIEW ——</a:t>
            </a:r>
            <a:endParaRPr lang="zh-CN" altLang="en-US"/>
          </a:p>
        </p:txBody>
      </p:sp>
      <p:sp>
        <p:nvSpPr>
          <p:cNvPr id="304" name="Object 304"/>
          <p:cNvSpPr txBox="1"/>
          <p:nvPr/>
        </p:nvSpPr>
        <p:spPr>
          <a:xfrm>
            <a:off x="6769100" y="9504719"/>
            <a:ext cx="108458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这月主要做了一个新的产品，达到了KPI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7620000" y="5924010"/>
            <a:ext cx="9144000" cy="187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10000" i="0" b="0" spc="80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4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402" name="Object 402"/>
          <p:cNvSpPr txBox="1"/>
          <p:nvPr/>
        </p:nvSpPr>
        <p:spPr>
          <a:xfrm>
            <a:off x="6760809" y="1544776"/>
            <a:ext cx="108585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工作内容概览</a:t>
            </a:r>
            <a:endParaRPr lang="zh-CN" altLang="en-US"/>
          </a:p>
        </p:txBody>
      </p:sp>
      <p:sp>
        <p:nvSpPr>
          <p:cNvPr id="403" name="Object 403"/>
          <p:cNvSpPr txBox="1"/>
          <p:nvPr/>
        </p:nvSpPr>
        <p:spPr>
          <a:xfrm>
            <a:off x="8645908" y="2865576"/>
            <a:ext cx="7088302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WORK OVERVIEW</a:t>
            </a:r>
            <a:endParaRPr lang="zh-CN" altLang="en-US"/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/>
          <a:stretch>
            <a:fillRect/>
          </a:stretch>
        </p:blipFill>
        <p:spPr>
          <a:xfrm rot="0" flipV="0" flipH="0">
            <a:off x="3441700" y="5892800"/>
            <a:ext cx="1435100" cy="12446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405">
                </a:blip>
          <a:srcRect/>
          <a:stretch>
            <a:fillRect/>
          </a:stretch>
        </p:blipFill>
        <p:spPr>
          <a:xfrm rot="0" flipV="0" flipH="0">
            <a:off x="3657600" y="6121400"/>
            <a:ext cx="1016000" cy="876300"/>
          </a:xfrm>
          <a:prstGeom prst="rect">
            <a:avLst/>
          </a:prstGeom>
        </p:spPr>
      </p:pic>
      <p:sp>
        <p:nvSpPr>
          <p:cNvPr id="406" name="Object 406"/>
          <p:cNvSpPr txBox="1"/>
          <p:nvPr/>
        </p:nvSpPr>
        <p:spPr>
          <a:xfrm>
            <a:off x="1903556" y="7714107"/>
            <a:ext cx="45212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市场调研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2113106" y="8862314"/>
            <a:ext cx="41021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为了了解职场人需求，发放400份问卷，调研8个部门，整合10份文档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3503295" y="6186884"/>
            <a:ext cx="1333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45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8788400" y="6108700"/>
            <a:ext cx="1435100" cy="1244600"/>
          </a:xfrm>
          <a:prstGeom prst="rect">
            <a:avLst/>
          </a:prstGeom>
        </p:spPr>
      </p:pic>
      <p:pic>
        <p:nvPicPr>
          <p:cNvPr id="4010" name="image 4010"/>
          <p:cNvPicPr>
            <a:picLocks noChangeAspect="1"/>
          </p:cNvPicPr>
          <p:nvPr/>
        </p:nvPicPr>
        <p:blipFill>
          <a:blip r:embed="rId4010">
                </a:blip>
          <a:srcRect/>
          <a:stretch>
            <a:fillRect/>
          </a:stretch>
        </p:blipFill>
        <p:spPr>
          <a:xfrm rot="0" flipV="0" flipH="0">
            <a:off x="8991600" y="6248400"/>
            <a:ext cx="1016000" cy="876300"/>
          </a:xfrm>
          <a:prstGeom prst="rect">
            <a:avLst/>
          </a:prstGeom>
        </p:spPr>
      </p:pic>
      <p:sp>
        <p:nvSpPr>
          <p:cNvPr id="4011" name="Object 4011"/>
          <p:cNvSpPr txBox="1"/>
          <p:nvPr/>
        </p:nvSpPr>
        <p:spPr>
          <a:xfrm>
            <a:off x="7137400" y="7714107"/>
            <a:ext cx="47371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定制服务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7466156" y="8862314"/>
            <a:ext cx="41021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制定产品原型和文档规范。为此，审核20个原型界面、70页需求文档</a:t>
            </a:r>
            <a:endParaRPr lang="zh-CN" altLang="en-US"/>
          </a:p>
        </p:txBody>
      </p:sp>
      <p:sp>
        <p:nvSpPr>
          <p:cNvPr id="4013" name="Object 4013"/>
          <p:cNvSpPr txBox="1"/>
          <p:nvPr/>
        </p:nvSpPr>
        <p:spPr>
          <a:xfrm>
            <a:off x="8888095" y="6186884"/>
            <a:ext cx="1333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45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pic>
        <p:nvPicPr>
          <p:cNvPr id="4014" name="image 4014"/>
          <p:cNvPicPr>
            <a:picLocks noChangeAspect="1"/>
          </p:cNvPicPr>
          <p:nvPr/>
        </p:nvPicPr>
        <p:blipFill>
          <a:blip r:embed="rId4014">
                </a:blip>
          <a:srcRect/>
          <a:stretch>
            <a:fillRect/>
          </a:stretch>
        </p:blipFill>
        <p:spPr>
          <a:xfrm rot="0" flipV="0" flipH="0">
            <a:off x="14147800" y="5892800"/>
            <a:ext cx="1435100" cy="1244600"/>
          </a:xfrm>
          <a:prstGeom prst="rect">
            <a:avLst/>
          </a:prstGeom>
        </p:spPr>
      </p:pic>
      <p:pic>
        <p:nvPicPr>
          <p:cNvPr id="4015" name="image 4015"/>
          <p:cNvPicPr>
            <a:picLocks noChangeAspect="1"/>
          </p:cNvPicPr>
          <p:nvPr/>
        </p:nvPicPr>
        <p:blipFill>
          <a:blip r:embed="rId4015">
                </a:blip>
          <a:srcRect/>
          <a:stretch>
            <a:fillRect/>
          </a:stretch>
        </p:blipFill>
        <p:spPr>
          <a:xfrm rot="0" flipV="0" flipH="0">
            <a:off x="14363700" y="6121400"/>
            <a:ext cx="1016000" cy="876300"/>
          </a:xfrm>
          <a:prstGeom prst="rect">
            <a:avLst/>
          </a:prstGeom>
        </p:spPr>
      </p:pic>
      <p:sp>
        <p:nvSpPr>
          <p:cNvPr id="4016" name="Object 4016"/>
          <p:cNvSpPr txBox="1"/>
          <p:nvPr/>
        </p:nvSpPr>
        <p:spPr>
          <a:xfrm>
            <a:off x="12590606" y="7714107"/>
            <a:ext cx="45466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产品核心</a:t>
            </a:r>
            <a:endParaRPr lang="zh-CN" altLang="en-US"/>
          </a:p>
        </p:txBody>
      </p:sp>
      <p:sp>
        <p:nvSpPr>
          <p:cNvPr id="4017" name="Object 4017"/>
          <p:cNvSpPr txBox="1"/>
          <p:nvPr/>
        </p:nvSpPr>
        <p:spPr>
          <a:xfrm>
            <a:off x="12812856" y="8862314"/>
            <a:ext cx="41021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对职场聊天软件第一次实践，整理4个版型，优化并确定3个UI界面</a:t>
            </a:r>
            <a:endParaRPr lang="zh-CN" altLang="en-US"/>
          </a:p>
        </p:txBody>
      </p:sp>
      <p:sp>
        <p:nvSpPr>
          <p:cNvPr id="4018" name="Object 4018"/>
          <p:cNvSpPr txBox="1"/>
          <p:nvPr/>
        </p:nvSpPr>
        <p:spPr>
          <a:xfrm>
            <a:off x="14247495" y="6186884"/>
            <a:ext cx="1333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45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pic>
        <p:nvPicPr>
          <p:cNvPr id="4019" name="image 4019"/>
          <p:cNvPicPr>
            <a:picLocks noChangeAspect="1"/>
          </p:cNvPicPr>
          <p:nvPr/>
        </p:nvPicPr>
        <p:blipFill>
          <a:blip r:embed="rId4019">
                </a:blip>
          <a:srcRect/>
          <a:stretch>
            <a:fillRect/>
          </a:stretch>
        </p:blipFill>
        <p:spPr>
          <a:xfrm rot="0" flipV="0" flipH="0">
            <a:off x="19494500" y="6108700"/>
            <a:ext cx="1435100" cy="1244600"/>
          </a:xfrm>
          <a:prstGeom prst="rect">
            <a:avLst/>
          </a:prstGeom>
        </p:spPr>
      </p:pic>
      <p:pic>
        <p:nvPicPr>
          <p:cNvPr id="4020" name="image 4020"/>
          <p:cNvPicPr>
            <a:picLocks noChangeAspect="1"/>
          </p:cNvPicPr>
          <p:nvPr/>
        </p:nvPicPr>
        <p:blipFill>
          <a:blip r:embed="rId4020">
                </a:blip>
          <a:srcRect/>
          <a:stretch>
            <a:fillRect/>
          </a:stretch>
        </p:blipFill>
        <p:spPr>
          <a:xfrm rot="0" flipV="0" flipH="0">
            <a:off x="19697700" y="6248400"/>
            <a:ext cx="1016000" cy="876300"/>
          </a:xfrm>
          <a:prstGeom prst="rect">
            <a:avLst/>
          </a:prstGeom>
        </p:spPr>
      </p:pic>
      <p:sp>
        <p:nvSpPr>
          <p:cNvPr id="4021" name="Object 4021"/>
          <p:cNvSpPr txBox="1"/>
          <p:nvPr/>
        </p:nvSpPr>
        <p:spPr>
          <a:xfrm>
            <a:off x="17487900" y="7714107"/>
            <a:ext cx="54483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用户管理</a:t>
            </a:r>
            <a:endParaRPr lang="zh-CN" altLang="en-US"/>
          </a:p>
        </p:txBody>
      </p:sp>
      <p:sp>
        <p:nvSpPr>
          <p:cNvPr id="4022" name="Object 4022"/>
          <p:cNvSpPr txBox="1"/>
          <p:nvPr/>
        </p:nvSpPr>
        <p:spPr>
          <a:xfrm>
            <a:off x="18165906" y="8862314"/>
            <a:ext cx="41021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学习10个原型界面，阅读39页需求文档</a:t>
            </a:r>
            <a:endParaRPr lang="zh-CN" altLang="en-US"/>
          </a:p>
        </p:txBody>
      </p:sp>
      <p:sp>
        <p:nvSpPr>
          <p:cNvPr id="4023" name="Object 4023"/>
          <p:cNvSpPr txBox="1"/>
          <p:nvPr/>
        </p:nvSpPr>
        <p:spPr>
          <a:xfrm>
            <a:off x="19600545" y="6186884"/>
            <a:ext cx="1333500" cy="6984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sz="45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5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502" name="Object 502"/>
          <p:cNvSpPr txBox="1"/>
          <p:nvPr/>
        </p:nvSpPr>
        <p:spPr>
          <a:xfrm>
            <a:off x="7759700" y="1545724"/>
            <a:ext cx="90678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重点工作内容</a:t>
            </a:r>
            <a:endParaRPr lang="zh-CN" altLang="en-US"/>
          </a:p>
        </p:txBody>
      </p:sp>
      <p:sp>
        <p:nvSpPr>
          <p:cNvPr id="503" name="Object 503"/>
          <p:cNvSpPr txBox="1"/>
          <p:nvPr/>
        </p:nvSpPr>
        <p:spPr>
          <a:xfrm>
            <a:off x="8197850" y="2866524"/>
            <a:ext cx="81915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IMPORTANT WORK</a:t>
            </a:r>
            <a:endParaRPr lang="zh-CN" altLang="en-US"/>
          </a:p>
        </p:txBody>
      </p:sp>
      <p:sp>
        <p:nvSpPr>
          <p:cNvPr id="504" name="Object 504"/>
          <p:cNvSpPr txBox="1"/>
          <p:nvPr/>
        </p:nvSpPr>
        <p:spPr>
          <a:xfrm>
            <a:off x="2730500" y="5442652"/>
            <a:ext cx="58928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背景和目标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2349500" y="6440212"/>
            <a:ext cx="62738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职场上班打卡员工卡替换后，后台数据需要人工同步修改。我们的目标是将这个过程自动化</a:t>
            </a:r>
            <a:endParaRPr lang="zh-CN" altLang="en-US"/>
          </a:p>
        </p:txBody>
      </p:sp>
      <p:sp>
        <p:nvSpPr>
          <p:cNvPr id="506" name="Object 506"/>
          <p:cNvSpPr txBox="1"/>
          <p:nvPr/>
        </p:nvSpPr>
        <p:spPr>
          <a:xfrm>
            <a:off x="9321800" y="10786516"/>
            <a:ext cx="57404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定性分析</a:t>
            </a:r>
            <a:endParaRPr lang="zh-CN" altLang="en-US"/>
          </a:p>
        </p:txBody>
      </p:sp>
      <p:sp>
        <p:nvSpPr>
          <p:cNvPr id="507" name="Object 507"/>
          <p:cNvSpPr txBox="1"/>
          <p:nvPr/>
        </p:nvSpPr>
        <p:spPr>
          <a:xfrm>
            <a:off x="9182100" y="11707113"/>
            <a:ext cx="6019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将员工的变化标签与后台数据之间的相连，权限同步变化</a:t>
            </a:r>
            <a:endParaRPr lang="zh-CN" altLang="en-US"/>
          </a:p>
        </p:txBody>
      </p:sp>
      <p:sp>
        <p:nvSpPr>
          <p:cNvPr id="508" name="Object 508"/>
          <p:cNvSpPr txBox="1"/>
          <p:nvPr/>
        </p:nvSpPr>
        <p:spPr>
          <a:xfrm>
            <a:off x="15811500" y="5442652"/>
            <a:ext cx="57150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流程设计</a:t>
            </a:r>
            <a:endParaRPr lang="zh-CN" altLang="en-US"/>
          </a:p>
        </p:txBody>
      </p:sp>
      <p:sp>
        <p:nvSpPr>
          <p:cNvPr id="509" name="Object 509"/>
          <p:cNvSpPr txBox="1"/>
          <p:nvPr/>
        </p:nvSpPr>
        <p:spPr>
          <a:xfrm>
            <a:off x="15836900" y="6360413"/>
            <a:ext cx="6273800" cy="1600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用户处获取动态变化数据源、在开放平台处理标签与用户的关系、建立自动更改的编码模型</a:t>
            </a:r>
            <a:endParaRPr lang="zh-CN" altLang="en-US"/>
          </a:p>
        </p:txBody>
      </p:sp>
      <p:pic>
        <p:nvPicPr>
          <p:cNvPr id="5010" name="image 5010"/>
          <p:cNvPicPr>
            <a:picLocks noChangeAspect="1"/>
          </p:cNvPicPr>
          <p:nvPr/>
        </p:nvPicPr>
        <p:blipFill>
          <a:blip r:embed="rId5010">
            <a:alphaModFix amt="30196"/>
          </a:blip>
          <a:srcRect/>
          <a:stretch>
            <a:fillRect/>
          </a:stretch>
        </p:blipFill>
        <p:spPr>
          <a:xfrm rot="0" flipV="0" flipH="0">
            <a:off x="9728200" y="5168900"/>
            <a:ext cx="4927600" cy="4940300"/>
          </a:xfrm>
          <a:prstGeom prst="rect">
            <a:avLst/>
          </a:prstGeom>
        </p:spPr>
      </p:pic>
      <p:pic>
        <p:nvPicPr>
          <p:cNvPr id="5011" name="image 5011"/>
          <p:cNvPicPr>
            <a:picLocks noChangeAspect="1"/>
          </p:cNvPicPr>
          <p:nvPr/>
        </p:nvPicPr>
        <p:blipFill>
          <a:blip r:embed="rId5011">
                </a:blip>
          <a:srcRect/>
          <a:stretch>
            <a:fillRect/>
          </a:stretch>
        </p:blipFill>
        <p:spPr>
          <a:xfrm rot="0" flipV="0" flipH="0">
            <a:off x="9728200" y="5537200"/>
            <a:ext cx="4927600" cy="4572000"/>
          </a:xfrm>
          <a:prstGeom prst="rect">
            <a:avLst/>
          </a:prstGeom>
        </p:spPr>
      </p:pic>
      <p:pic>
        <p:nvPicPr>
          <p:cNvPr id="5012" name="image 5012"/>
          <p:cNvPicPr>
            <a:picLocks noChangeAspect="1"/>
          </p:cNvPicPr>
          <p:nvPr/>
        </p:nvPicPr>
        <p:blipFill>
          <a:blip r:embed="rId5012">
                </a:blip>
          <a:srcRect/>
          <a:stretch>
            <a:fillRect/>
          </a:stretch>
        </p:blipFill>
        <p:spPr>
          <a:xfrm rot="0" flipV="0" flipH="0">
            <a:off x="11684000" y="6997700"/>
            <a:ext cx="1016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602" name="Object 602"/>
          <p:cNvSpPr txBox="1"/>
          <p:nvPr/>
        </p:nvSpPr>
        <p:spPr>
          <a:xfrm>
            <a:off x="8186575" y="1969432"/>
            <a:ext cx="8010848" cy="5943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9000" i="0" b="0" dirty="0" smtClean="0" lang="zh-CN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 scale="1"/>
                </a:gra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603" name="Object 603"/>
          <p:cNvSpPr txBox="1"/>
          <p:nvPr/>
        </p:nvSpPr>
        <p:spPr>
          <a:xfrm>
            <a:off x="8140700" y="7803610"/>
            <a:ext cx="8102600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2800" i="0" b="0" spc="504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—— WHAT WE GAIN ——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4714240" y="9509012"/>
            <a:ext cx="14955522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6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从刚进这个部门的懵懂，到知道看数据、有效沟通</a:t>
            </a:r>
            <a:endParaRPr lang="zh-CN" altLang="en-US"/>
          </a:p>
        </p:txBody>
      </p:sp>
      <p:sp>
        <p:nvSpPr>
          <p:cNvPr id="605" name="Object 605"/>
          <p:cNvSpPr txBox="1"/>
          <p:nvPr/>
        </p:nvSpPr>
        <p:spPr>
          <a:xfrm>
            <a:off x="6724650" y="5924010"/>
            <a:ext cx="10934700" cy="187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10000" i="0" b="0" spc="80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工作收获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702" name="Object 702"/>
          <p:cNvSpPr txBox="1"/>
          <p:nvPr/>
        </p:nvSpPr>
        <p:spPr>
          <a:xfrm>
            <a:off x="8172450" y="1545724"/>
            <a:ext cx="86487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画产品文档</a:t>
            </a:r>
            <a:endParaRPr lang="zh-CN" altLang="en-US"/>
          </a:p>
        </p:txBody>
      </p:sp>
      <p:sp>
        <p:nvSpPr>
          <p:cNvPr id="703" name="Object 703"/>
          <p:cNvSpPr txBox="1"/>
          <p:nvPr/>
        </p:nvSpPr>
        <p:spPr>
          <a:xfrm>
            <a:off x="7364730" y="2866524"/>
            <a:ext cx="99949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PRODUCT DOCUMENT PLAN</a:t>
            </a:r>
            <a:endParaRPr lang="zh-CN" altLang="en-US"/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704">
                </a:blip>
          <a:srcRect/>
          <a:stretch>
            <a:fillRect/>
          </a:stretch>
        </p:blipFill>
        <p:spPr>
          <a:xfrm rot="0" flipV="0" flipH="0">
            <a:off x="-12700" y="5207000"/>
            <a:ext cx="13652500" cy="37592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705">
                </a:blip>
          <a:srcRect/>
          <a:stretch>
            <a:fillRect/>
          </a:stretch>
        </p:blipFill>
        <p:spPr>
          <a:xfrm rot="0" flipV="0" flipH="0">
            <a:off x="9321800" y="5207000"/>
            <a:ext cx="4318000" cy="3759200"/>
          </a:xfrm>
          <a:prstGeom prst="rect">
            <a:avLst/>
          </a:prstGeom>
        </p:spPr>
      </p:pic>
      <p:sp>
        <p:nvSpPr>
          <p:cNvPr id="706" name="Object 706"/>
          <p:cNvSpPr txBox="1"/>
          <p:nvPr/>
        </p:nvSpPr>
        <p:spPr>
          <a:xfrm>
            <a:off x="1093651" y="5974116"/>
            <a:ext cx="74041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3333"/>
              </a:lnSpc>
            </a:pPr>
            <a:r>
              <a:rPr sz="40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禁止自嗨</a:t>
            </a:r>
            <a:endParaRPr lang="zh-CN" altLang="en-US"/>
          </a:p>
        </p:txBody>
      </p:sp>
      <p:pic>
        <p:nvPicPr>
          <p:cNvPr id="707" name="image 707"/>
          <p:cNvPicPr>
            <a:picLocks noChangeAspect="1"/>
          </p:cNvPicPr>
          <p:nvPr/>
        </p:nvPicPr>
        <p:blipFill>
          <a:blip r:embed="rId707">
                </a:blip>
          <a:srcRect/>
          <a:stretch>
            <a:fillRect/>
          </a:stretch>
        </p:blipFill>
        <p:spPr>
          <a:xfrm rot="0" flipV="0" flipH="0">
            <a:off x="11163300" y="6718300"/>
            <a:ext cx="711200" cy="876300"/>
          </a:xfrm>
          <a:prstGeom prst="rect">
            <a:avLst/>
          </a:prstGeom>
        </p:spPr>
      </p:pic>
      <p:sp>
        <p:nvSpPr>
          <p:cNvPr id="708" name="Object 708"/>
          <p:cNvSpPr txBox="1"/>
          <p:nvPr/>
        </p:nvSpPr>
        <p:spPr>
          <a:xfrm>
            <a:off x="537929" y="7109714"/>
            <a:ext cx="79756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一开始我把文档写得跟论文一样，不说人话，导致开发人员看不懂。产品文档需要非常通俗</a:t>
            </a:r>
            <a:endParaRPr lang="zh-CN" altLang="en-US"/>
          </a:p>
        </p:txBody>
      </p:sp>
      <p:pic>
        <p:nvPicPr>
          <p:cNvPr id="709" name="image 709"/>
          <p:cNvPicPr>
            <a:picLocks noChangeAspect="1"/>
          </p:cNvPicPr>
          <p:nvPr/>
        </p:nvPicPr>
        <p:blipFill>
          <a:blip r:embed="rId709">
                </a:blip>
          <a:srcRect/>
          <a:stretch>
            <a:fillRect/>
          </a:stretch>
        </p:blipFill>
        <p:spPr>
          <a:xfrm rot="0" flipV="0" flipH="0">
            <a:off x="10731500" y="8178800"/>
            <a:ext cx="13665200" cy="3759200"/>
          </a:xfrm>
          <a:prstGeom prst="rect">
            <a:avLst/>
          </a:prstGeom>
        </p:spPr>
      </p:pic>
      <p:pic>
        <p:nvPicPr>
          <p:cNvPr id="7010" name="image 7010"/>
          <p:cNvPicPr>
            <a:picLocks noChangeAspect="1"/>
          </p:cNvPicPr>
          <p:nvPr/>
        </p:nvPicPr>
        <p:blipFill>
          <a:blip r:embed="rId7010">
                </a:blip>
          <a:srcRect/>
          <a:stretch>
            <a:fillRect/>
          </a:stretch>
        </p:blipFill>
        <p:spPr>
          <a:xfrm rot="0" flipV="0" flipH="0">
            <a:off x="10731500" y="8178800"/>
            <a:ext cx="4318000" cy="3759200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15684500" y="8941800"/>
            <a:ext cx="77470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表达需求</a:t>
            </a:r>
            <a:endParaRPr lang="zh-CN" altLang="en-US"/>
          </a:p>
        </p:txBody>
      </p:sp>
      <p:pic>
        <p:nvPicPr>
          <p:cNvPr id="7012" name="image 7012"/>
          <p:cNvPicPr>
            <a:picLocks noChangeAspect="1"/>
          </p:cNvPicPr>
          <p:nvPr/>
        </p:nvPicPr>
        <p:blipFill>
          <a:blip r:embed="rId7012">
                </a:blip>
          <a:srcRect/>
          <a:stretch>
            <a:fillRect/>
          </a:stretch>
        </p:blipFill>
        <p:spPr>
          <a:xfrm rot="0" flipV="0" flipH="0">
            <a:off x="12496800" y="9918700"/>
            <a:ext cx="571500" cy="52070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15697200" y="10081514"/>
            <a:ext cx="79756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要求表达自我到表达需求本身，从需求原因、需求策略以及目标数据，都要写到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802" name="Object 802"/>
          <p:cNvSpPr txBox="1"/>
          <p:nvPr/>
        </p:nvSpPr>
        <p:spPr>
          <a:xfrm>
            <a:off x="1727200" y="1567998"/>
            <a:ext cx="84074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需求挖掘</a:t>
            </a:r>
            <a:endParaRPr lang="zh-CN" altLang="en-US"/>
          </a:p>
        </p:txBody>
      </p:sp>
      <p:sp>
        <p:nvSpPr>
          <p:cNvPr id="803" name="Object 803"/>
          <p:cNvSpPr txBox="1"/>
          <p:nvPr/>
        </p:nvSpPr>
        <p:spPr>
          <a:xfrm>
            <a:off x="1727200" y="2866524"/>
            <a:ext cx="102997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DIG OUT WHAT THEY WANT</a:t>
            </a:r>
            <a:endParaRPr lang="zh-CN" altLang="en-US"/>
          </a:p>
        </p:txBody>
      </p:sp>
      <p:pic>
        <p:nvPicPr>
          <p:cNvPr id="804" name="image 804"/>
          <p:cNvPicPr>
            <a:picLocks noChangeAspect="1"/>
          </p:cNvPicPr>
          <p:nvPr/>
        </p:nvPicPr>
        <p:blipFill>
          <a:blip r:embed="rId804">
                </a:blip>
          <a:srcRect/>
          <a:stretch>
            <a:fillRect/>
          </a:stretch>
        </p:blipFill>
        <p:spPr>
          <a:xfrm rot="0" flipV="0" flipH="0">
            <a:off x="15328900" y="3873500"/>
            <a:ext cx="7708900" cy="87630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805">
                </a:blip>
          <a:srcRect/>
          <a:stretch>
            <a:fillRect/>
          </a:stretch>
        </p:blipFill>
        <p:spPr>
          <a:xfrm rot="0" flipV="0" flipH="0">
            <a:off x="1714500" y="4686300"/>
            <a:ext cx="15113000" cy="3708400"/>
          </a:xfrm>
          <a:prstGeom prst="rect">
            <a:avLst/>
          </a:prstGeom>
        </p:spPr>
      </p:pic>
      <p:pic>
        <p:nvPicPr>
          <p:cNvPr id="806" name="image 806"/>
          <p:cNvPicPr>
            <a:picLocks noChangeAspect="1"/>
          </p:cNvPicPr>
          <p:nvPr/>
        </p:nvPicPr>
        <p:blipFill>
          <a:blip r:embed="rId806">
                </a:blip>
          <a:srcRect/>
          <a:stretch>
            <a:fillRect/>
          </a:stretch>
        </p:blipFill>
        <p:spPr>
          <a:xfrm rot="0" flipV="0" flipH="0">
            <a:off x="1816100" y="4813300"/>
            <a:ext cx="14770100" cy="3365500"/>
          </a:xfrm>
          <a:prstGeom prst="rect">
            <a:avLst/>
          </a:prstGeom>
        </p:spPr>
      </p:pic>
      <p:pic>
        <p:nvPicPr>
          <p:cNvPr id="807" name="image 807"/>
          <p:cNvPicPr>
            <a:picLocks noChangeAspect="1"/>
          </p:cNvPicPr>
          <p:nvPr/>
        </p:nvPicPr>
        <p:blipFill>
          <a:blip r:embed="rId807">
                </a:blip>
          <a:srcRect/>
          <a:stretch>
            <a:fillRect/>
          </a:stretch>
        </p:blipFill>
        <p:spPr>
          <a:xfrm rot="0" flipV="0" flipH="0">
            <a:off x="2476500" y="5334000"/>
            <a:ext cx="2324100" cy="2324100"/>
          </a:xfrm>
          <a:prstGeom prst="rect">
            <a:avLst/>
          </a:prstGeom>
        </p:spPr>
      </p:pic>
      <p:sp>
        <p:nvSpPr>
          <p:cNvPr id="808" name="Object 808"/>
          <p:cNvSpPr txBox="1"/>
          <p:nvPr/>
        </p:nvSpPr>
        <p:spPr>
          <a:xfrm>
            <a:off x="5499100" y="5354535"/>
            <a:ext cx="89916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竞品分析是基础</a:t>
            </a:r>
            <a:endParaRPr lang="zh-CN" altLang="en-US"/>
          </a:p>
        </p:txBody>
      </p:sp>
      <p:pic>
        <p:nvPicPr>
          <p:cNvPr id="809" name="image 809"/>
          <p:cNvPicPr>
            <a:picLocks noChangeAspect="1"/>
          </p:cNvPicPr>
          <p:nvPr/>
        </p:nvPicPr>
        <p:blipFill>
          <a:blip r:embed="rId809">
                </a:blip>
          <a:srcRect/>
          <a:stretch>
            <a:fillRect/>
          </a:stretch>
        </p:blipFill>
        <p:spPr>
          <a:xfrm rot="0" flipV="0" flipH="0">
            <a:off x="3225800" y="6083300"/>
            <a:ext cx="850900" cy="850900"/>
          </a:xfrm>
          <a:prstGeom prst="rect">
            <a:avLst/>
          </a:prstGeom>
        </p:spPr>
      </p:pic>
      <p:sp>
        <p:nvSpPr>
          <p:cNvPr id="8010" name="Object 8010"/>
          <p:cNvSpPr txBox="1"/>
          <p:nvPr/>
        </p:nvSpPr>
        <p:spPr>
          <a:xfrm>
            <a:off x="5511800" y="6487414"/>
            <a:ext cx="89789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分析产品流量、与竞品对比只是一个产品的基本面，但不能在这里停留，否则只会是空中楼阁</a:t>
            </a:r>
            <a:endParaRPr lang="zh-CN" altLang="en-US"/>
          </a:p>
        </p:txBody>
      </p:sp>
      <p:pic>
        <p:nvPicPr>
          <p:cNvPr id="8011" name="image 8011"/>
          <p:cNvPicPr>
            <a:picLocks noChangeAspect="1"/>
          </p:cNvPicPr>
          <p:nvPr/>
        </p:nvPicPr>
        <p:blipFill>
          <a:blip r:embed="rId8011">
                </a:blip>
          <a:srcRect/>
          <a:stretch>
            <a:fillRect/>
          </a:stretch>
        </p:blipFill>
        <p:spPr>
          <a:xfrm rot="0" flipV="0" flipH="0">
            <a:off x="1714500" y="8623300"/>
            <a:ext cx="15113000" cy="3708400"/>
          </a:xfrm>
          <a:prstGeom prst="rect">
            <a:avLst/>
          </a:prstGeom>
        </p:spPr>
      </p:pic>
      <p:pic>
        <p:nvPicPr>
          <p:cNvPr id="8012" name="image 8012"/>
          <p:cNvPicPr>
            <a:picLocks noChangeAspect="1"/>
          </p:cNvPicPr>
          <p:nvPr/>
        </p:nvPicPr>
        <p:blipFill>
          <a:blip r:embed="rId8012">
                </a:blip>
          <a:srcRect/>
          <a:stretch>
            <a:fillRect/>
          </a:stretch>
        </p:blipFill>
        <p:spPr>
          <a:xfrm rot="0" flipV="0" flipH="0">
            <a:off x="1816100" y="8750300"/>
            <a:ext cx="14770100" cy="3365500"/>
          </a:xfrm>
          <a:prstGeom prst="rect">
            <a:avLst/>
          </a:prstGeom>
        </p:spPr>
      </p:pic>
      <p:pic>
        <p:nvPicPr>
          <p:cNvPr id="8013" name="image 8013"/>
          <p:cNvPicPr>
            <a:picLocks noChangeAspect="1"/>
          </p:cNvPicPr>
          <p:nvPr/>
        </p:nvPicPr>
        <p:blipFill>
          <a:blip r:embed="rId8013">
                </a:blip>
          <a:srcRect/>
          <a:stretch>
            <a:fillRect/>
          </a:stretch>
        </p:blipFill>
        <p:spPr>
          <a:xfrm rot="0" flipV="0" flipH="0">
            <a:off x="2476500" y="9271000"/>
            <a:ext cx="2324100" cy="2324100"/>
          </a:xfrm>
          <a:prstGeom prst="rect">
            <a:avLst/>
          </a:prstGeom>
        </p:spPr>
      </p:pic>
      <p:sp>
        <p:nvSpPr>
          <p:cNvPr id="8014" name="Object 8014"/>
          <p:cNvSpPr txBox="1"/>
          <p:nvPr/>
        </p:nvSpPr>
        <p:spPr>
          <a:xfrm>
            <a:off x="5486400" y="9290795"/>
            <a:ext cx="91821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倾听用户才能让产品更好</a:t>
            </a:r>
            <a:endParaRPr lang="zh-CN" altLang="en-US"/>
          </a:p>
        </p:txBody>
      </p:sp>
      <p:pic>
        <p:nvPicPr>
          <p:cNvPr id="8015" name="image 8015"/>
          <p:cNvPicPr>
            <a:picLocks noChangeAspect="1"/>
          </p:cNvPicPr>
          <p:nvPr/>
        </p:nvPicPr>
        <p:blipFill>
          <a:blip r:embed="rId8015">
                </a:blip>
          <a:srcRect/>
          <a:stretch>
            <a:fillRect/>
          </a:stretch>
        </p:blipFill>
        <p:spPr>
          <a:xfrm rot="0" flipV="0" flipH="0">
            <a:off x="3314700" y="9893300"/>
            <a:ext cx="673100" cy="1104900"/>
          </a:xfrm>
          <a:prstGeom prst="rect">
            <a:avLst/>
          </a:prstGeom>
        </p:spPr>
      </p:pic>
      <p:sp>
        <p:nvSpPr>
          <p:cNvPr id="8016" name="Object 8016"/>
          <p:cNvSpPr txBox="1"/>
          <p:nvPr/>
        </p:nvSpPr>
        <p:spPr>
          <a:xfrm>
            <a:off x="5511800" y="10424414"/>
            <a:ext cx="89789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FFFFFF"/>
                </a:solidFill>
                <a:latin typeface="OPPOSans-R"/>
                <a:ea typeface="OPPOSans-R"/>
              </a:rPr>
              <a:t>我了解到产品经理需要倾听用户的需求，才能够了解到产品真正留住用户的优势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901">
                </a:blip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sp>
        <p:nvSpPr>
          <p:cNvPr id="902" name="Object 902"/>
          <p:cNvSpPr txBox="1"/>
          <p:nvPr/>
        </p:nvSpPr>
        <p:spPr>
          <a:xfrm>
            <a:off x="1727200" y="1573640"/>
            <a:ext cx="10629900" cy="1320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7000" i="0" b="0" dirty="0" smtClean="0" lang="zh-CN">
                <a:solidFill>
                  <a:srgbClr val="376D79"/>
                </a:solidFill>
                <a:latin typeface="OPPOSans-H"/>
                <a:ea typeface="OPPOSans-H"/>
              </a:rPr>
              <a:t>学会数据分析</a:t>
            </a:r>
            <a:endParaRPr lang="zh-CN" altLang="en-US"/>
          </a:p>
        </p:txBody>
      </p:sp>
      <p:sp>
        <p:nvSpPr>
          <p:cNvPr id="903" name="Object 903"/>
          <p:cNvSpPr txBox="1"/>
          <p:nvPr/>
        </p:nvSpPr>
        <p:spPr>
          <a:xfrm>
            <a:off x="1727200" y="2866524"/>
            <a:ext cx="8369300" cy="711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800" i="0" b="0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DATA ANALYSIS</a:t>
            </a:r>
            <a:endParaRPr lang="zh-CN" altLang="en-US"/>
          </a:p>
        </p:txBody>
      </p:sp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/>
          <a:stretch>
            <a:fillRect/>
          </a:stretch>
        </p:blipFill>
        <p:spPr>
          <a:xfrm rot="0" flipV="0" flipH="0">
            <a:off x="9626600" y="5384800"/>
            <a:ext cx="2578100" cy="4432300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905">
                </a:blip>
          <a:srcRect/>
          <a:stretch>
            <a:fillRect/>
          </a:stretch>
        </p:blipFill>
        <p:spPr>
          <a:xfrm rot="0" flipV="0" flipH="0">
            <a:off x="9626600" y="8318500"/>
            <a:ext cx="5118100" cy="14986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06">
                </a:blip>
          <a:srcRect/>
          <a:stretch>
            <a:fillRect/>
          </a:stretch>
        </p:blipFill>
        <p:spPr>
          <a:xfrm rot="0" flipV="0" flipH="0">
            <a:off x="12166600" y="5384800"/>
            <a:ext cx="2578100" cy="4432300"/>
          </a:xfrm>
          <a:prstGeom prst="rect">
            <a:avLst/>
          </a:prstGeom>
        </p:spPr>
      </p:pic>
      <p:sp>
        <p:nvSpPr>
          <p:cNvPr id="907" name="Object 907"/>
          <p:cNvSpPr txBox="1"/>
          <p:nvPr/>
        </p:nvSpPr>
        <p:spPr>
          <a:xfrm>
            <a:off x="1358900" y="9078966"/>
            <a:ext cx="6382254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工具使用</a:t>
            </a:r>
            <a:endParaRPr lang="zh-CN" altLang="en-US"/>
          </a:p>
        </p:txBody>
      </p:sp>
      <p:sp>
        <p:nvSpPr>
          <p:cNvPr id="908" name="Object 908"/>
          <p:cNvSpPr txBox="1"/>
          <p:nvPr/>
        </p:nvSpPr>
        <p:spPr>
          <a:xfrm>
            <a:off x="1358900" y="10360914"/>
            <a:ext cx="7543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通过Growing IO数据平台，可看出用户精准行为，以及用户流失过程。针对性优化薄弱环节</a:t>
            </a:r>
            <a:endParaRPr lang="zh-CN" altLang="en-US"/>
          </a:p>
        </p:txBody>
      </p:sp>
      <p:pic>
        <p:nvPicPr>
          <p:cNvPr id="909" name="image 909"/>
          <p:cNvPicPr>
            <a:picLocks noChangeAspect="1"/>
          </p:cNvPicPr>
          <p:nvPr/>
        </p:nvPicPr>
        <p:blipFill>
          <a:blip r:embed="rId909">
                </a:blip>
          <a:srcRect/>
          <a:stretch>
            <a:fillRect/>
          </a:stretch>
        </p:blipFill>
        <p:spPr>
          <a:xfrm rot="0" flipV="0" flipH="0">
            <a:off x="1422400" y="10160000"/>
            <a:ext cx="7581900" cy="508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9010">
                </a:blip>
          <a:srcRect/>
          <a:stretch>
            <a:fillRect/>
          </a:stretch>
        </p:blipFill>
        <p:spPr>
          <a:xfrm rot="0" flipV="0" flipH="0">
            <a:off x="8966200" y="8318500"/>
            <a:ext cx="3251200" cy="1892300"/>
          </a:xfrm>
          <a:prstGeom prst="rect">
            <a:avLst/>
          </a:prstGeom>
        </p:spPr>
      </p:pic>
      <p:sp>
        <p:nvSpPr>
          <p:cNvPr id="9011" name="Object 9011"/>
          <p:cNvSpPr txBox="1"/>
          <p:nvPr/>
        </p:nvSpPr>
        <p:spPr>
          <a:xfrm>
            <a:off x="17154101" y="9082739"/>
            <a:ext cx="59436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学会AB Test</a:t>
            </a:r>
            <a:endParaRPr lang="zh-CN" altLang="en-US"/>
          </a:p>
        </p:txBody>
      </p:sp>
      <p:sp>
        <p:nvSpPr>
          <p:cNvPr id="9012" name="Object 9012"/>
          <p:cNvSpPr txBox="1"/>
          <p:nvPr/>
        </p:nvSpPr>
        <p:spPr>
          <a:xfrm>
            <a:off x="15525577" y="10360914"/>
            <a:ext cx="7543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通过用户数据，在市场情况不清楚不明朗的时候，及时发现用户的需求</a:t>
            </a:r>
            <a:endParaRPr lang="zh-CN" altLang="en-US"/>
          </a:p>
        </p:txBody>
      </p:sp>
      <p:pic>
        <p:nvPicPr>
          <p:cNvPr id="9013" name="image 9013"/>
          <p:cNvPicPr>
            <a:picLocks noChangeAspect="1"/>
          </p:cNvPicPr>
          <p:nvPr/>
        </p:nvPicPr>
        <p:blipFill>
          <a:blip r:embed="rId9013">
                </a:blip>
          <a:srcRect/>
          <a:stretch>
            <a:fillRect/>
          </a:stretch>
        </p:blipFill>
        <p:spPr>
          <a:xfrm rot="0" flipV="0" flipH="0">
            <a:off x="15367000" y="10160000"/>
            <a:ext cx="7581900" cy="50800"/>
          </a:xfrm>
          <a:prstGeom prst="rect">
            <a:avLst/>
          </a:prstGeom>
        </p:spPr>
      </p:pic>
      <p:pic>
        <p:nvPicPr>
          <p:cNvPr id="9014" name="image 9014"/>
          <p:cNvPicPr>
            <a:picLocks noChangeAspect="1"/>
          </p:cNvPicPr>
          <p:nvPr/>
        </p:nvPicPr>
        <p:blipFill>
          <a:blip r:embed="rId9014">
                </a:blip>
          <a:srcRect/>
          <a:stretch>
            <a:fillRect/>
          </a:stretch>
        </p:blipFill>
        <p:spPr>
          <a:xfrm rot="0" flipV="0" flipH="0">
            <a:off x="12166600" y="8318500"/>
            <a:ext cx="3238500" cy="1892300"/>
          </a:xfrm>
          <a:prstGeom prst="rect">
            <a:avLst/>
          </a:prstGeom>
        </p:spPr>
      </p:pic>
      <p:pic>
        <p:nvPicPr>
          <p:cNvPr id="9015" name="image 9015"/>
          <p:cNvPicPr>
            <a:picLocks noChangeAspect="1"/>
          </p:cNvPicPr>
          <p:nvPr/>
        </p:nvPicPr>
        <p:blipFill>
          <a:blip r:embed="rId9015">
                </a:blip>
          <a:srcRect/>
          <a:stretch>
            <a:fillRect/>
          </a:stretch>
        </p:blipFill>
        <p:spPr>
          <a:xfrm rot="0" flipV="0" flipH="0">
            <a:off x="12141200" y="4991100"/>
            <a:ext cx="50800" cy="1714500"/>
          </a:xfrm>
          <a:prstGeom prst="rect">
            <a:avLst/>
          </a:prstGeom>
        </p:spPr>
      </p:pic>
      <p:pic>
        <p:nvPicPr>
          <p:cNvPr id="9016" name="image 9016"/>
          <p:cNvPicPr>
            <a:picLocks noChangeAspect="1"/>
          </p:cNvPicPr>
          <p:nvPr/>
        </p:nvPicPr>
        <p:blipFill>
          <a:blip r:embed="rId9016">
                </a:blip>
          <a:srcRect/>
          <a:stretch>
            <a:fillRect/>
          </a:stretch>
        </p:blipFill>
        <p:spPr>
          <a:xfrm rot="0" flipV="0" flipH="0">
            <a:off x="12141200" y="4978400"/>
            <a:ext cx="10807700" cy="50800"/>
          </a:xfrm>
          <a:prstGeom prst="rect">
            <a:avLst/>
          </a:prstGeom>
        </p:spPr>
      </p:pic>
      <p:sp>
        <p:nvSpPr>
          <p:cNvPr id="9017" name="Object 9017"/>
          <p:cNvSpPr txBox="1"/>
          <p:nvPr/>
        </p:nvSpPr>
        <p:spPr>
          <a:xfrm>
            <a:off x="15698288" y="3919433"/>
            <a:ext cx="7378700" cy="749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3333"/>
              </a:lnSpc>
            </a:pPr>
            <a:r>
              <a:rPr sz="4000" i="0" b="1" dirty="0" smtClean="0" lang="zh-CN">
                <a:solidFill>
                  <a:srgbClr val="376D79"/>
                </a:solidFill>
                <a:latin typeface="OPPOSans-R"/>
                <a:ea typeface="OPPOSans-R"/>
              </a:rPr>
              <a:t>跟随自己的真实体验</a:t>
            </a:r>
            <a:endParaRPr lang="zh-CN" altLang="en-US"/>
          </a:p>
        </p:txBody>
      </p:sp>
      <p:sp>
        <p:nvSpPr>
          <p:cNvPr id="9018" name="Object 9018"/>
          <p:cNvSpPr txBox="1"/>
          <p:nvPr/>
        </p:nvSpPr>
        <p:spPr>
          <a:xfrm>
            <a:off x="15525577" y="5192014"/>
            <a:ext cx="7543800" cy="1066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sz="2800" i="0" b="0" dirty="0" smtClean="0" lang="zh-CN">
                <a:solidFill>
                  <a:srgbClr val="999999"/>
                </a:solidFill>
                <a:latin typeface="OPPOSans-R"/>
                <a:ea typeface="OPPOSans-R"/>
              </a:rPr>
              <a:t>数据永远是辅助工具，不能被数据牵着走，而是思考如何让用户有更好体验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2020-12-02T14:31:27.450Z</dcterms:created>
  <dcterms:modified xsi:type="dcterms:W3CDTF">2020-12-02T14:31:27.450Z</dcterms:modified>
</cp:coreProperties>
</file>